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handoutMasterIdLst>
    <p:handoutMasterId r:id="rId57"/>
  </p:handoutMasterIdLst>
  <p:sldIdLst>
    <p:sldId id="259" r:id="rId3"/>
    <p:sldId id="589" r:id="rId4"/>
    <p:sldId id="648" r:id="rId5"/>
    <p:sldId id="499" r:id="rId6"/>
    <p:sldId id="512" r:id="rId7"/>
    <p:sldId id="513" r:id="rId8"/>
    <p:sldId id="514" r:id="rId9"/>
    <p:sldId id="456" r:id="rId10"/>
    <p:sldId id="482" r:id="rId11"/>
    <p:sldId id="590" r:id="rId12"/>
    <p:sldId id="591" r:id="rId13"/>
    <p:sldId id="592" r:id="rId14"/>
    <p:sldId id="593" r:id="rId15"/>
    <p:sldId id="594" r:id="rId16"/>
    <p:sldId id="598" r:id="rId17"/>
    <p:sldId id="599" r:id="rId18"/>
    <p:sldId id="601" r:id="rId19"/>
    <p:sldId id="602" r:id="rId20"/>
    <p:sldId id="609" r:id="rId21"/>
    <p:sldId id="610" r:id="rId22"/>
    <p:sldId id="611" r:id="rId23"/>
    <p:sldId id="613" r:id="rId24"/>
    <p:sldId id="614" r:id="rId25"/>
    <p:sldId id="615" r:id="rId26"/>
    <p:sldId id="616" r:id="rId27"/>
    <p:sldId id="617" r:id="rId28"/>
    <p:sldId id="618" r:id="rId29"/>
    <p:sldId id="619" r:id="rId30"/>
    <p:sldId id="621" r:id="rId31"/>
    <p:sldId id="622" r:id="rId32"/>
    <p:sldId id="623" r:id="rId33"/>
    <p:sldId id="624" r:id="rId34"/>
    <p:sldId id="625" r:id="rId35"/>
    <p:sldId id="627" r:id="rId36"/>
    <p:sldId id="628" r:id="rId37"/>
    <p:sldId id="629" r:id="rId38"/>
    <p:sldId id="630" r:id="rId39"/>
    <p:sldId id="631" r:id="rId40"/>
    <p:sldId id="632" r:id="rId41"/>
    <p:sldId id="633" r:id="rId42"/>
    <p:sldId id="635" r:id="rId43"/>
    <p:sldId id="636" r:id="rId44"/>
    <p:sldId id="637" r:id="rId45"/>
    <p:sldId id="638" r:id="rId46"/>
    <p:sldId id="639" r:id="rId47"/>
    <p:sldId id="641" r:id="rId48"/>
    <p:sldId id="649" r:id="rId49"/>
    <p:sldId id="642" r:id="rId50"/>
    <p:sldId id="643" r:id="rId51"/>
    <p:sldId id="644" r:id="rId52"/>
    <p:sldId id="645" r:id="rId53"/>
    <p:sldId id="646" r:id="rId54"/>
    <p:sldId id="413"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94660"/>
  </p:normalViewPr>
  <p:slideViewPr>
    <p:cSldViewPr>
      <p:cViewPr varScale="1">
        <p:scale>
          <a:sx n="103" d="100"/>
          <a:sy n="103" d="100"/>
        </p:scale>
        <p:origin x="-113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44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DAB1F01-E7B1-4D47-96D8-DFFF4E3E8007}" type="datetimeFigureOut">
              <a:rPr lang="en-US"/>
              <a:pPr/>
              <a:t>3/4/2015</a:t>
            </a:fld>
            <a:endParaRPr lang="en-US" dirty="0"/>
          </a:p>
        </p:txBody>
      </p:sp>
      <p:sp>
        <p:nvSpPr>
          <p:cNvPr id="44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BBF408-1DA8-43E1-8736-4C447CCFAB25}" type="slidenum">
              <a:rPr lang="en-US"/>
              <a:pPr/>
              <a:t>‹#›</a:t>
            </a:fld>
            <a:endParaRPr lang="en-US" dirty="0"/>
          </a:p>
        </p:txBody>
      </p:sp>
    </p:spTree>
    <p:extLst>
      <p:ext uri="{BB962C8B-B14F-4D97-AF65-F5344CB8AC3E}">
        <p14:creationId xmlns:p14="http://schemas.microsoft.com/office/powerpoint/2010/main" xmlns="" val="2268544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78FF01F8-EFAF-479A-A623-E36FAE09896A}" type="datetimeFigureOut">
              <a:rPr lang="en-US"/>
              <a:pPr>
                <a:defRPr/>
              </a:pPr>
              <a:t>3/4/2015</a:t>
            </a:fld>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06CCE0D9-AD36-4068-99B0-3333E05E4C78}" type="slidenum">
              <a:rPr lang="en-US"/>
              <a:pPr>
                <a:defRPr/>
              </a:pPr>
              <a:t>‹#›</a:t>
            </a:fld>
            <a:endParaRPr lang="en-US" dirty="0"/>
          </a:p>
        </p:txBody>
      </p:sp>
    </p:spTree>
    <p:extLst>
      <p:ext uri="{BB962C8B-B14F-4D97-AF65-F5344CB8AC3E}">
        <p14:creationId xmlns:p14="http://schemas.microsoft.com/office/powerpoint/2010/main" xmlns="" val="3172898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2988131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xmlns="" val="3356409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xmlns="" val="1326788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xmlns="" val="125285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52525" y="682625"/>
            <a:ext cx="4552950" cy="3416300"/>
          </a:xfrm>
          <a:ln/>
        </p:spPr>
      </p:sp>
      <p:sp>
        <p:nvSpPr>
          <p:cNvPr id="23555"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198030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52525" y="682625"/>
            <a:ext cx="4552950" cy="3416300"/>
          </a:xfrm>
          <a:ln/>
        </p:spPr>
      </p:sp>
      <p:sp>
        <p:nvSpPr>
          <p:cNvPr id="24579"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240356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539B7-965B-4B95-81CC-9F189EC161B3}" type="slidenum">
              <a:rPr lang="en-US"/>
              <a:pPr/>
              <a:t>16</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spcBef>
                <a:spcPct val="0"/>
              </a:spcBef>
            </a:pPr>
            <a:r>
              <a:rPr lang="en-US" dirty="0" smtClean="0"/>
              <a:t>For SWGDAM 2015 Revised</a:t>
            </a:r>
            <a:r>
              <a:rPr lang="en-US" baseline="0" dirty="0" smtClean="0"/>
              <a:t> Interpretation </a:t>
            </a:r>
            <a:r>
              <a:rPr lang="en-US" dirty="0" smtClean="0"/>
              <a:t>Guidelines Executive Summary</a:t>
            </a:r>
            <a:endParaRPr lang="en-US" dirty="0"/>
          </a:p>
        </p:txBody>
      </p:sp>
    </p:spTree>
    <p:extLst>
      <p:ext uri="{BB962C8B-B14F-4D97-AF65-F5344CB8AC3E}">
        <p14:creationId xmlns:p14="http://schemas.microsoft.com/office/powerpoint/2010/main" xmlns="" val="205716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2525" y="682625"/>
            <a:ext cx="4552950" cy="3416300"/>
          </a:xfrm>
          <a:ln/>
        </p:spPr>
      </p:sp>
      <p:sp>
        <p:nvSpPr>
          <p:cNvPr id="25603"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3812603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xmlns="" val="2967168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215588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2525" y="682625"/>
            <a:ext cx="4552950" cy="3416300"/>
          </a:xfrm>
          <a:ln/>
        </p:spPr>
      </p:sp>
      <p:sp>
        <p:nvSpPr>
          <p:cNvPr id="57347" name="Rectangle 3"/>
          <p:cNvSpPr>
            <a:spLocks noGrp="1" noChangeArrowheads="1"/>
          </p:cNvSpPr>
          <p:nvPr>
            <p:ph type="body" idx="1"/>
          </p:nvPr>
        </p:nvSpPr>
        <p:spPr>
          <a:xfrm>
            <a:off x="1066800" y="4572000"/>
            <a:ext cx="5105400" cy="4281488"/>
          </a:xfrm>
          <a:noFill/>
          <a:ln/>
        </p:spPr>
        <p:txBody>
          <a:bodyPr/>
          <a:lstStyle/>
          <a:p>
            <a:pPr>
              <a:buFontTx/>
              <a:buChar char="•"/>
            </a:pPr>
            <a:endParaRPr lang="en-US" sz="1600" smtClean="0"/>
          </a:p>
          <a:p>
            <a:pPr>
              <a:buFontTx/>
              <a:buChar char="•"/>
            </a:pPr>
            <a:endParaRPr lang="en-US" sz="1600" smtClean="0"/>
          </a:p>
        </p:txBody>
      </p:sp>
    </p:spTree>
    <p:extLst>
      <p:ext uri="{BB962C8B-B14F-4D97-AF65-F5344CB8AC3E}">
        <p14:creationId xmlns:p14="http://schemas.microsoft.com/office/powerpoint/2010/main" xmlns="" val="251173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50938" y="682625"/>
            <a:ext cx="4556125" cy="3416300"/>
          </a:xfrm>
          <a:ln/>
        </p:spPr>
      </p:sp>
      <p:sp>
        <p:nvSpPr>
          <p:cNvPr id="20482" name="Rectangle 3"/>
          <p:cNvSpPr>
            <a:spLocks noGrp="1" noChangeArrowheads="1"/>
          </p:cNvSpPr>
          <p:nvPr>
            <p:ph type="body" idx="1"/>
          </p:nvPr>
        </p:nvSpPr>
        <p:spPr>
          <a:xfrm>
            <a:off x="1066800" y="4572000"/>
            <a:ext cx="5105400" cy="4281488"/>
          </a:xfrm>
          <a:noFill/>
          <a:ln/>
        </p:spPr>
        <p:txBody>
          <a:bodyPr/>
          <a:lstStyle/>
          <a:p>
            <a:pPr>
              <a:buFontTx/>
              <a:buChar char="•"/>
            </a:pPr>
            <a:endParaRPr lang="en-US" sz="1600" dirty="0" smtClean="0"/>
          </a:p>
          <a:p>
            <a:pPr>
              <a:buFontTx/>
              <a:buChar char="•"/>
            </a:pPr>
            <a:endParaRPr lang="en-US" sz="1600" dirty="0" smtClean="0"/>
          </a:p>
        </p:txBody>
      </p:sp>
    </p:spTree>
    <p:extLst>
      <p:ext uri="{BB962C8B-B14F-4D97-AF65-F5344CB8AC3E}">
        <p14:creationId xmlns:p14="http://schemas.microsoft.com/office/powerpoint/2010/main" xmlns="" val="3801532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xmlns="" val="3856642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344131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3992485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1494901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546867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259676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694081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xmlns="" val="3055621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2525" y="682625"/>
            <a:ext cx="4552950" cy="3416300"/>
          </a:xfrm>
          <a:ln/>
        </p:spPr>
      </p:sp>
      <p:sp>
        <p:nvSpPr>
          <p:cNvPr id="19459"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1922732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2525" y="682625"/>
            <a:ext cx="4552950" cy="3416300"/>
          </a:xfrm>
          <a:ln/>
        </p:spPr>
      </p:sp>
      <p:sp>
        <p:nvSpPr>
          <p:cNvPr id="21507"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86630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50938" y="682625"/>
            <a:ext cx="4556125" cy="3416300"/>
          </a:xfrm>
          <a:ln/>
        </p:spPr>
      </p:sp>
      <p:sp>
        <p:nvSpPr>
          <p:cNvPr id="20482" name="Rectangle 3"/>
          <p:cNvSpPr>
            <a:spLocks noGrp="1" noChangeArrowheads="1"/>
          </p:cNvSpPr>
          <p:nvPr>
            <p:ph type="body" idx="1"/>
          </p:nvPr>
        </p:nvSpPr>
        <p:spPr>
          <a:xfrm>
            <a:off x="1066800" y="4572000"/>
            <a:ext cx="5105400" cy="4281488"/>
          </a:xfrm>
          <a:noFill/>
          <a:ln/>
        </p:spPr>
        <p:txBody>
          <a:bodyPr/>
          <a:lstStyle/>
          <a:p>
            <a:pPr>
              <a:buFontTx/>
              <a:buChar char="•"/>
            </a:pPr>
            <a:endParaRPr lang="en-US" sz="1600" dirty="0" smtClean="0"/>
          </a:p>
          <a:p>
            <a:pPr>
              <a:buFontTx/>
              <a:buChar char="•"/>
            </a:pPr>
            <a:endParaRPr lang="en-US" sz="1600" dirty="0" smtClean="0"/>
          </a:p>
        </p:txBody>
      </p:sp>
    </p:spTree>
    <p:extLst>
      <p:ext uri="{BB962C8B-B14F-4D97-AF65-F5344CB8AC3E}">
        <p14:creationId xmlns:p14="http://schemas.microsoft.com/office/powerpoint/2010/main" xmlns="" val="3577551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52525" y="682625"/>
            <a:ext cx="4552950" cy="3416300"/>
          </a:xfrm>
          <a:ln/>
        </p:spPr>
      </p:sp>
      <p:sp>
        <p:nvSpPr>
          <p:cNvPr id="23555"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3390114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2525" y="682625"/>
            <a:ext cx="4552950" cy="3416300"/>
          </a:xfrm>
          <a:ln/>
        </p:spPr>
      </p:sp>
      <p:sp>
        <p:nvSpPr>
          <p:cNvPr id="25603"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2152807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xmlns="" val="2389896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794283-752E-4571-97EA-8F21E8C46514}" type="slidenum">
              <a:rPr lang="en-US" smtClean="0"/>
              <a:pPr/>
              <a:t>35</a:t>
            </a:fld>
            <a:endParaRPr lang="en-US"/>
          </a:p>
        </p:txBody>
      </p:sp>
    </p:spTree>
    <p:extLst>
      <p:ext uri="{BB962C8B-B14F-4D97-AF65-F5344CB8AC3E}">
        <p14:creationId xmlns:p14="http://schemas.microsoft.com/office/powerpoint/2010/main" xmlns="" val="1481794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 software is well tuned, and there is not much of a change between automated and modified analysis</a:t>
            </a:r>
          </a:p>
          <a:p>
            <a:r>
              <a:rPr lang="en-US" baseline="0" dirty="0" smtClean="0"/>
              <a:t>*emphasize that this is not on the website yet!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745A560-AF3C-4234-A69E-FFBC73F4E882}" type="slidenum">
              <a:rPr lang="en-US" smtClean="0"/>
              <a:pPr/>
              <a:t>39</a:t>
            </a:fld>
            <a:endParaRPr lang="en-US"/>
          </a:p>
        </p:txBody>
      </p:sp>
    </p:spTree>
    <p:extLst>
      <p:ext uri="{BB962C8B-B14F-4D97-AF65-F5344CB8AC3E}">
        <p14:creationId xmlns:p14="http://schemas.microsoft.com/office/powerpoint/2010/main" xmlns="" val="886873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74-78%</a:t>
            </a:r>
            <a:endParaRPr lang="en-US"/>
          </a:p>
        </p:txBody>
      </p:sp>
      <p:sp>
        <p:nvSpPr>
          <p:cNvPr id="4" name="Slide Number Placeholder 3"/>
          <p:cNvSpPr>
            <a:spLocks noGrp="1"/>
          </p:cNvSpPr>
          <p:nvPr>
            <p:ph type="sldNum" sz="quarter" idx="10"/>
          </p:nvPr>
        </p:nvSpPr>
        <p:spPr/>
        <p:txBody>
          <a:bodyPr/>
          <a:lstStyle/>
          <a:p>
            <a:fld id="{D745A560-AF3C-4234-A69E-FFBC73F4E882}" type="slidenum">
              <a:rPr lang="en-US" smtClean="0"/>
              <a:pPr/>
              <a:t>40</a:t>
            </a:fld>
            <a:endParaRPr lang="en-US"/>
          </a:p>
        </p:txBody>
      </p:sp>
    </p:spTree>
    <p:extLst>
      <p:ext uri="{BB962C8B-B14F-4D97-AF65-F5344CB8AC3E}">
        <p14:creationId xmlns:p14="http://schemas.microsoft.com/office/powerpoint/2010/main" xmlns="" val="2300319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xmlns="" val="1147042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2525" y="682625"/>
            <a:ext cx="4552950" cy="3416300"/>
          </a:xfrm>
          <a:ln/>
        </p:spPr>
      </p:sp>
      <p:sp>
        <p:nvSpPr>
          <p:cNvPr id="19459"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1640019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2525" y="682625"/>
            <a:ext cx="4552950" cy="3416300"/>
          </a:xfrm>
          <a:ln/>
        </p:spPr>
      </p:sp>
      <p:sp>
        <p:nvSpPr>
          <p:cNvPr id="21507"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953652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52525" y="682625"/>
            <a:ext cx="4552950" cy="3416300"/>
          </a:xfrm>
          <a:ln/>
        </p:spPr>
      </p:sp>
      <p:sp>
        <p:nvSpPr>
          <p:cNvPr id="23555"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112235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50938" y="682625"/>
            <a:ext cx="4556125" cy="3416300"/>
          </a:xfrm>
          <a:ln/>
        </p:spPr>
      </p:sp>
      <p:sp>
        <p:nvSpPr>
          <p:cNvPr id="20482" name="Rectangle 3"/>
          <p:cNvSpPr>
            <a:spLocks noGrp="1" noChangeArrowheads="1"/>
          </p:cNvSpPr>
          <p:nvPr>
            <p:ph type="body" idx="1"/>
          </p:nvPr>
        </p:nvSpPr>
        <p:spPr>
          <a:xfrm>
            <a:off x="1066800" y="4572000"/>
            <a:ext cx="5105400" cy="4281488"/>
          </a:xfrm>
          <a:noFill/>
          <a:ln/>
        </p:spPr>
        <p:txBody>
          <a:bodyPr/>
          <a:lstStyle/>
          <a:p>
            <a:pPr>
              <a:buFontTx/>
              <a:buChar char="•"/>
            </a:pPr>
            <a:endParaRPr lang="en-US" sz="1600" dirty="0" smtClean="0"/>
          </a:p>
          <a:p>
            <a:pPr>
              <a:buFontTx/>
              <a:buChar char="•"/>
            </a:pPr>
            <a:endParaRPr lang="en-US" sz="1600" dirty="0" smtClean="0"/>
          </a:p>
        </p:txBody>
      </p:sp>
    </p:spTree>
    <p:extLst>
      <p:ext uri="{BB962C8B-B14F-4D97-AF65-F5344CB8AC3E}">
        <p14:creationId xmlns:p14="http://schemas.microsoft.com/office/powerpoint/2010/main" xmlns="" val="435591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2525" y="682625"/>
            <a:ext cx="4552950" cy="3416300"/>
          </a:xfrm>
          <a:ln/>
        </p:spPr>
      </p:sp>
      <p:sp>
        <p:nvSpPr>
          <p:cNvPr id="25603"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143978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xmlns="" val="3696311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2525" y="682625"/>
            <a:ext cx="4552950" cy="3416300"/>
          </a:xfrm>
          <a:ln/>
        </p:spPr>
      </p:sp>
      <p:sp>
        <p:nvSpPr>
          <p:cNvPr id="21507" name="Rectangle 3"/>
          <p:cNvSpPr>
            <a:spLocks noGrp="1" noChangeArrowheads="1"/>
          </p:cNvSpPr>
          <p:nvPr>
            <p:ph type="body" idx="1"/>
          </p:nvPr>
        </p:nvSpPr>
        <p:spPr>
          <a:xfrm>
            <a:off x="1066800" y="4572000"/>
            <a:ext cx="5105400" cy="4281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sz="1600" smtClean="0"/>
          </a:p>
          <a:p>
            <a:pPr>
              <a:buFontTx/>
              <a:buChar char="•"/>
            </a:pPr>
            <a:endParaRPr lang="en-US" altLang="en-US" sz="1600" smtClean="0"/>
          </a:p>
        </p:txBody>
      </p:sp>
    </p:spTree>
    <p:extLst>
      <p:ext uri="{BB962C8B-B14F-4D97-AF65-F5344CB8AC3E}">
        <p14:creationId xmlns:p14="http://schemas.microsoft.com/office/powerpoint/2010/main" xmlns="" val="162071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xmlns="" val="447207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xfrm>
            <a:off x="1150938" y="682625"/>
            <a:ext cx="4556125" cy="3416300"/>
          </a:xfrm>
          <a:ln/>
        </p:spPr>
      </p:sp>
      <p:sp>
        <p:nvSpPr>
          <p:cNvPr id="161794" name="Rectangle 3"/>
          <p:cNvSpPr>
            <a:spLocks noGrp="1" noChangeArrowheads="1"/>
          </p:cNvSpPr>
          <p:nvPr>
            <p:ph type="body" idx="1"/>
          </p:nvPr>
        </p:nvSpPr>
        <p:spPr>
          <a:xfrm>
            <a:off x="1066800" y="4572000"/>
            <a:ext cx="5105400" cy="4281488"/>
          </a:xfrm>
          <a:noFill/>
          <a:ln/>
        </p:spPr>
        <p:txBody>
          <a:bodyPr/>
          <a:lstStyle/>
          <a:p>
            <a:endParaRPr lang="en-US" sz="1600" dirty="0" smtClean="0"/>
          </a:p>
        </p:txBody>
      </p:sp>
    </p:spTree>
    <p:extLst>
      <p:ext uri="{BB962C8B-B14F-4D97-AF65-F5344CB8AC3E}">
        <p14:creationId xmlns:p14="http://schemas.microsoft.com/office/powerpoint/2010/main" xmlns="" val="19785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50938" y="682625"/>
            <a:ext cx="4556125" cy="3416300"/>
          </a:xfrm>
          <a:ln/>
        </p:spPr>
      </p:sp>
      <p:sp>
        <p:nvSpPr>
          <p:cNvPr id="20482" name="Rectangle 3"/>
          <p:cNvSpPr>
            <a:spLocks noGrp="1" noChangeArrowheads="1"/>
          </p:cNvSpPr>
          <p:nvPr>
            <p:ph type="body" idx="1"/>
          </p:nvPr>
        </p:nvSpPr>
        <p:spPr>
          <a:xfrm>
            <a:off x="1066800" y="4572000"/>
            <a:ext cx="5105400" cy="4281488"/>
          </a:xfrm>
          <a:noFill/>
          <a:ln/>
        </p:spPr>
        <p:txBody>
          <a:bodyPr/>
          <a:lstStyle/>
          <a:p>
            <a:pPr>
              <a:buFontTx/>
              <a:buChar char="•"/>
            </a:pPr>
            <a:endParaRPr lang="en-US" sz="1600" dirty="0" smtClean="0"/>
          </a:p>
          <a:p>
            <a:pPr>
              <a:buFontTx/>
              <a:buChar char="•"/>
            </a:pPr>
            <a:endParaRPr lang="en-US" sz="1600" dirty="0" smtClean="0"/>
          </a:p>
        </p:txBody>
      </p:sp>
    </p:spTree>
    <p:extLst>
      <p:ext uri="{BB962C8B-B14F-4D97-AF65-F5344CB8AC3E}">
        <p14:creationId xmlns:p14="http://schemas.microsoft.com/office/powerpoint/2010/main" xmlns="" val="201899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50938" y="682625"/>
            <a:ext cx="4556125" cy="3416300"/>
          </a:xfrm>
          <a:ln/>
        </p:spPr>
      </p:sp>
      <p:sp>
        <p:nvSpPr>
          <p:cNvPr id="20482" name="Rectangle 3"/>
          <p:cNvSpPr>
            <a:spLocks noGrp="1" noChangeArrowheads="1"/>
          </p:cNvSpPr>
          <p:nvPr>
            <p:ph type="body" idx="1"/>
          </p:nvPr>
        </p:nvSpPr>
        <p:spPr>
          <a:xfrm>
            <a:off x="1066800" y="4572000"/>
            <a:ext cx="5105400" cy="4281488"/>
          </a:xfrm>
          <a:noFill/>
          <a:ln/>
        </p:spPr>
        <p:txBody>
          <a:bodyPr/>
          <a:lstStyle/>
          <a:p>
            <a:pPr>
              <a:buFontTx/>
              <a:buChar char="•"/>
            </a:pPr>
            <a:endParaRPr lang="en-US" sz="1600" dirty="0" smtClean="0"/>
          </a:p>
          <a:p>
            <a:pPr>
              <a:buFontTx/>
              <a:buChar char="•"/>
            </a:pPr>
            <a:endParaRPr lang="en-US" sz="1600" dirty="0" smtClean="0"/>
          </a:p>
        </p:txBody>
      </p:sp>
    </p:spTree>
    <p:extLst>
      <p:ext uri="{BB962C8B-B14F-4D97-AF65-F5344CB8AC3E}">
        <p14:creationId xmlns:p14="http://schemas.microsoft.com/office/powerpoint/2010/main" xmlns="" val="254889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1150938" y="682625"/>
            <a:ext cx="4556125" cy="3416300"/>
          </a:xfrm>
          <a:ln/>
        </p:spPr>
      </p:sp>
      <p:sp>
        <p:nvSpPr>
          <p:cNvPr id="47106" name="Rectangle 3"/>
          <p:cNvSpPr>
            <a:spLocks noGrp="1" noChangeArrowheads="1"/>
          </p:cNvSpPr>
          <p:nvPr>
            <p:ph type="body" idx="1"/>
          </p:nvPr>
        </p:nvSpPr>
        <p:spPr>
          <a:xfrm>
            <a:off x="1066800" y="4572000"/>
            <a:ext cx="5105400" cy="4281488"/>
          </a:xfrm>
          <a:noFill/>
          <a:ln/>
        </p:spPr>
        <p:txBody>
          <a:bodyPr/>
          <a:lstStyle/>
          <a:p>
            <a:pPr>
              <a:buFontTx/>
              <a:buChar char="•"/>
            </a:pPr>
            <a:endParaRPr lang="en-US" sz="1600" dirty="0" smtClean="0"/>
          </a:p>
          <a:p>
            <a:pPr>
              <a:buFontTx/>
              <a:buChar char="•"/>
            </a:pPr>
            <a:endParaRPr lang="en-US" sz="1600" dirty="0" smtClean="0"/>
          </a:p>
        </p:txBody>
      </p:sp>
    </p:spTree>
    <p:extLst>
      <p:ext uri="{BB962C8B-B14F-4D97-AF65-F5344CB8AC3E}">
        <p14:creationId xmlns:p14="http://schemas.microsoft.com/office/powerpoint/2010/main" xmlns="" val="426773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1150938" y="682625"/>
            <a:ext cx="4556125" cy="3416300"/>
          </a:xfrm>
          <a:ln/>
        </p:spPr>
      </p:sp>
      <p:sp>
        <p:nvSpPr>
          <p:cNvPr id="32770" name="Rectangle 3"/>
          <p:cNvSpPr>
            <a:spLocks noGrp="1" noChangeArrowheads="1"/>
          </p:cNvSpPr>
          <p:nvPr>
            <p:ph type="body" idx="1"/>
          </p:nvPr>
        </p:nvSpPr>
        <p:spPr>
          <a:xfrm>
            <a:off x="1066800" y="4572000"/>
            <a:ext cx="5105400" cy="4281488"/>
          </a:xfrm>
          <a:noFill/>
          <a:ln/>
        </p:spPr>
        <p:txBody>
          <a:bodyPr/>
          <a:lstStyle/>
          <a:p>
            <a:pPr eaLnBrk="1" hangingPunct="1">
              <a:spcBef>
                <a:spcPct val="0"/>
              </a:spcBef>
              <a:buFontTx/>
              <a:buChar char="•"/>
            </a:pPr>
            <a:endParaRPr lang="en-US" sz="1600" dirty="0" smtClean="0"/>
          </a:p>
          <a:p>
            <a:pPr eaLnBrk="1" hangingPunct="1">
              <a:spcBef>
                <a:spcPct val="0"/>
              </a:spcBef>
              <a:buFontTx/>
              <a:buChar char="•"/>
            </a:pPr>
            <a:endParaRPr lang="en-US" sz="1600" dirty="0" smtClean="0"/>
          </a:p>
        </p:txBody>
      </p:sp>
    </p:spTree>
    <p:extLst>
      <p:ext uri="{BB962C8B-B14F-4D97-AF65-F5344CB8AC3E}">
        <p14:creationId xmlns:p14="http://schemas.microsoft.com/office/powerpoint/2010/main" xmlns="" val="43718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1152525" y="682625"/>
            <a:ext cx="4552950" cy="3416300"/>
          </a:xfrm>
          <a:ln/>
        </p:spPr>
      </p:sp>
      <p:sp>
        <p:nvSpPr>
          <p:cNvPr id="47106" name="Rectangle 3"/>
          <p:cNvSpPr>
            <a:spLocks noGrp="1" noChangeArrowheads="1"/>
          </p:cNvSpPr>
          <p:nvPr>
            <p:ph type="body" idx="1"/>
          </p:nvPr>
        </p:nvSpPr>
        <p:spPr>
          <a:xfrm>
            <a:off x="1066800" y="4572000"/>
            <a:ext cx="5105400" cy="4281488"/>
          </a:xfrm>
          <a:noFill/>
          <a:ln/>
        </p:spPr>
        <p:txBody>
          <a:bodyPr/>
          <a:lstStyle/>
          <a:p>
            <a:pPr>
              <a:buFontTx/>
              <a:buChar char="•"/>
            </a:pPr>
            <a:endParaRPr lang="en-US" sz="1600" smtClean="0"/>
          </a:p>
          <a:p>
            <a:pPr>
              <a:buFontTx/>
              <a:buChar char="•"/>
            </a:pPr>
            <a:endParaRPr lang="en-US" sz="1600" smtClean="0"/>
          </a:p>
        </p:txBody>
      </p:sp>
    </p:spTree>
    <p:extLst>
      <p:ext uri="{BB962C8B-B14F-4D97-AF65-F5344CB8AC3E}">
        <p14:creationId xmlns:p14="http://schemas.microsoft.com/office/powerpoint/2010/main" xmlns="" val="87994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C8E983-3DFF-4187-9719-43458EF90596}" type="datetimeFigureOut">
              <a:rPr lang="en-US"/>
              <a:pPr>
                <a:defRPr/>
              </a:pPr>
              <a:t>3/4/2015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6D8800-931F-45BE-830D-07CAB574F72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50309A-B4BC-42F4-9860-EDEED5B0976A}" type="datetimeFigureOut">
              <a:rPr lang="en-US"/>
              <a:pPr>
                <a:defRPr/>
              </a:pPr>
              <a:t>3/4/2015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4E39A-3665-4141-A002-57CA6DE204F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05378B-748D-4EEF-A774-0F5375EC259F}" type="datetimeFigureOut">
              <a:rPr lang="en-US"/>
              <a:pPr>
                <a:defRPr/>
              </a:pPr>
              <a:t>3/4/2015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536461-A426-4E1E-8700-01EE8789238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A06881C8-BEF5-45F1-BF83-8B9072969C9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08A6A119-AC68-4F13-A563-61E17116EC2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5E14EE07-5B1A-42EA-9A9B-0C24B384DA2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8D229676-07AF-4890-9628-1CA317ED437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B2D7F486-E52F-4FC1-89EA-73A10D64CD0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B9B82CB8-A2F1-43F8-8B2D-4D638316EDD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320318E7-F149-4F46-BA48-E5B77AC9F03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00EFCECE-6635-425E-957B-B59A47A06FE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2825D7-BF22-4C2F-83A9-5D8ED4A31F21}" type="datetimeFigureOut">
              <a:rPr lang="en-US"/>
              <a:pPr>
                <a:defRPr/>
              </a:pPr>
              <a:t>3/4/2015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6F2361-5311-41B7-B56F-BDE262E913F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D048813-9BED-445D-B8B2-5B0B9320959C}"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FE39410D-1B1D-420D-9B3C-C039236C6A4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85725"/>
            <a:ext cx="2138362" cy="6040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350" y="85725"/>
            <a:ext cx="6262688" cy="6040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EDAB4FF8-8D10-4A1E-95B9-B90E08E3F4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CA6FA5-05CF-4F72-8363-6EC94171D814}" type="datetimeFigureOut">
              <a:rPr lang="en-US"/>
              <a:pPr>
                <a:defRPr/>
              </a:pPr>
              <a:t>3/4/2015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B07805C-3649-4DDA-87DF-441021ACF53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37F8B89-0077-4A40-8303-CE9D41B3DC68}" type="datetimeFigureOut">
              <a:rPr lang="en-US"/>
              <a:pPr>
                <a:defRPr/>
              </a:pPr>
              <a:t>3/4/2015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BBC519B-F434-4C19-8937-5E728859355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621BEFB-B6F8-4440-A270-CF96D7C89022}" type="datetimeFigureOut">
              <a:rPr lang="en-US"/>
              <a:pPr>
                <a:defRPr/>
              </a:pPr>
              <a:t>3/4/2015</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0F547DBF-16E1-4FFE-8F03-20CC3E97A5E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9748B72-5A14-4B68-92E2-B34793A149D7}" type="datetimeFigureOut">
              <a:rPr lang="en-US"/>
              <a:pPr>
                <a:defRPr/>
              </a:pPr>
              <a:t>3/4/2015</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39A109C0-0F13-4360-87E6-D96A59B4411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191D97D-BD87-41D7-85EC-564953E38186}" type="datetimeFigureOut">
              <a:rPr lang="en-US"/>
              <a:pPr>
                <a:defRPr/>
              </a:pPr>
              <a:t>3/4/2015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EF66E11E-1673-4DE4-BCFE-C480723FBC7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F770672-9BE8-4895-BACA-7DFF32190DBD}" type="datetimeFigureOut">
              <a:rPr lang="en-US"/>
              <a:pPr>
                <a:defRPr/>
              </a:pPr>
              <a:t>3/4/2015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D4554BC-2BAE-45A4-87DF-D7631A44654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6E9056F-F95B-492C-8856-27604DF489B3}" type="datetimeFigureOut">
              <a:rPr lang="en-US"/>
              <a:pPr>
                <a:defRPr/>
              </a:pPr>
              <a:t>3/4/2015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5DC2A82-B9D9-4160-99A5-4F2DCB0A9E4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0" y="274638"/>
            <a:ext cx="716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chemeClr val="bg1">
              <a:lumMod val="85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600" b="1">
                <a:solidFill>
                  <a:schemeClr val="bg1">
                    <a:lumMod val="50000"/>
                  </a:schemeClr>
                </a:solidFill>
                <a:latin typeface="+mn-lt"/>
              </a:defRPr>
            </a:lvl1pPr>
          </a:lstStyle>
          <a:p>
            <a:pPr>
              <a:defRPr/>
            </a:pPr>
            <a:r>
              <a:rPr lang="en-US" dirty="0"/>
              <a:t>SWGDAM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2372998-44F4-480F-BD0A-3ED5E315B806}" type="slidenum">
              <a:rPr lang="en-US"/>
              <a:pPr>
                <a:defRPr/>
              </a:pPr>
              <a:t>‹#›</a:t>
            </a:fld>
            <a:endParaRPr lang="en-US" dirty="0"/>
          </a:p>
        </p:txBody>
      </p:sp>
      <p:pic>
        <p:nvPicPr>
          <p:cNvPr id="1031" name="Picture 10" descr="small_color-NO-gradients.jpg"/>
          <p:cNvPicPr>
            <a:picLocks noChangeAspect="1"/>
          </p:cNvPicPr>
          <p:nvPr userDrawn="1"/>
        </p:nvPicPr>
        <p:blipFill>
          <a:blip r:embed="rId13" cstate="print"/>
          <a:srcRect/>
          <a:stretch>
            <a:fillRect/>
          </a:stretch>
        </p:blipFill>
        <p:spPr bwMode="auto">
          <a:xfrm>
            <a:off x="304800" y="228600"/>
            <a:ext cx="1192213" cy="1192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b="1" kern="1200">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34" name="Picture 7" descr="background"/>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69635" name="Rectangle 2"/>
          <p:cNvSpPr>
            <a:spLocks noGrp="1" noChangeArrowheads="1"/>
          </p:cNvSpPr>
          <p:nvPr>
            <p:ph type="title"/>
          </p:nvPr>
        </p:nvSpPr>
        <p:spPr bwMode="auto">
          <a:xfrm>
            <a:off x="133350" y="85725"/>
            <a:ext cx="7410450" cy="334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636"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5734050" y="561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defRPr sz="1000" b="1">
                <a:solidFill>
                  <a:schemeClr val="bg1"/>
                </a:solidFill>
                <a:cs typeface="+mn-cs"/>
              </a:defRPr>
            </a:lvl1pPr>
          </a:lstStyle>
          <a:p>
            <a:pPr>
              <a:defRPr/>
            </a:pPr>
            <a:fld id="{86DC7FDE-0C7D-4F51-85C2-C38C3BC7D658}" type="slidenum">
              <a:rPr lang="en-US"/>
              <a:pPr>
                <a:defRPr/>
              </a:pPr>
              <a:t>‹#›</a:t>
            </a:fld>
            <a:endParaRPr lang="en-US" dirty="0"/>
          </a:p>
        </p:txBody>
      </p:sp>
      <p:sp>
        <p:nvSpPr>
          <p:cNvPr id="1034" name="Rectangle 10"/>
          <p:cNvSpPr>
            <a:spLocks noChangeArrowheads="1"/>
          </p:cNvSpPr>
          <p:nvPr/>
        </p:nvSpPr>
        <p:spPr bwMode="auto">
          <a:xfrm>
            <a:off x="3124200" y="6381750"/>
            <a:ext cx="2895600" cy="476250"/>
          </a:xfrm>
          <a:prstGeom prst="rect">
            <a:avLst/>
          </a:prstGeom>
          <a:noFill/>
          <a:ln w="9525">
            <a:noFill/>
            <a:miter lim="800000"/>
            <a:headEnd/>
            <a:tailEnd/>
          </a:ln>
          <a:effectLst/>
        </p:spPr>
        <p:txBody>
          <a:bodyPr/>
          <a:lstStyle/>
          <a:p>
            <a:pPr algn="ctr">
              <a:defRPr/>
            </a:pPr>
            <a:r>
              <a:rPr lang="en-US" sz="1000" dirty="0">
                <a:solidFill>
                  <a:srgbClr val="A50021"/>
                </a:solidFill>
                <a:cs typeface="Arial" charset="0"/>
              </a:rPr>
              <a:t> Unclassified for Official Use Only</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0" fontAlgn="base" hangingPunct="0">
        <a:spcBef>
          <a:spcPct val="0"/>
        </a:spcBef>
        <a:spcAft>
          <a:spcPct val="0"/>
        </a:spcAft>
        <a:defRPr sz="2400" b="1">
          <a:solidFill>
            <a:schemeClr val="bg1"/>
          </a:solidFill>
          <a:latin typeface="Arial" charset="0"/>
          <a:cs typeface="Arial" charset="0"/>
        </a:defRPr>
      </a:lvl6pPr>
      <a:lvl7pPr marL="914400" algn="l" rtl="0" eaLnBrk="0" fontAlgn="base" hangingPunct="0">
        <a:spcBef>
          <a:spcPct val="0"/>
        </a:spcBef>
        <a:spcAft>
          <a:spcPct val="0"/>
        </a:spcAft>
        <a:defRPr sz="2400" b="1">
          <a:solidFill>
            <a:schemeClr val="bg1"/>
          </a:solidFill>
          <a:latin typeface="Arial" charset="0"/>
          <a:cs typeface="Arial" charset="0"/>
        </a:defRPr>
      </a:lvl7pPr>
      <a:lvl8pPr marL="1371600" algn="l" rtl="0" eaLnBrk="0" fontAlgn="base" hangingPunct="0">
        <a:spcBef>
          <a:spcPct val="0"/>
        </a:spcBef>
        <a:spcAft>
          <a:spcPct val="0"/>
        </a:spcAft>
        <a:defRPr sz="2400" b="1">
          <a:solidFill>
            <a:schemeClr val="bg1"/>
          </a:solidFill>
          <a:latin typeface="Arial" charset="0"/>
          <a:cs typeface="Arial" charset="0"/>
        </a:defRPr>
      </a:lvl8pPr>
      <a:lvl9pPr marL="1828800" algn="l" rtl="0" eaLnBrk="0" fontAlgn="base" hangingPunct="0">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SzPct val="60000"/>
        <a:buBlip>
          <a:blip r:embed="rId14"/>
        </a:buBlip>
        <a:defRPr sz="2600">
          <a:solidFill>
            <a:schemeClr val="tx1"/>
          </a:solidFill>
          <a:latin typeface="+mn-lt"/>
          <a:ea typeface="+mn-ea"/>
          <a:cs typeface="+mn-cs"/>
        </a:defRPr>
      </a:lvl1pPr>
      <a:lvl2pPr marL="803275" indent="-346075" algn="l" rtl="0" eaLnBrk="0" fontAlgn="base" hangingPunct="0">
        <a:spcBef>
          <a:spcPct val="20000"/>
        </a:spcBef>
        <a:spcAft>
          <a:spcPct val="0"/>
        </a:spcAft>
        <a:buSzPct val="95000"/>
        <a:buFont typeface="Arial" charset="0"/>
        <a:buChar char="–"/>
        <a:defRPr sz="2200">
          <a:solidFill>
            <a:schemeClr val="tx1"/>
          </a:solidFill>
          <a:latin typeface="+mn-lt"/>
          <a:cs typeface="+mn-cs"/>
        </a:defRPr>
      </a:lvl2pPr>
      <a:lvl3pPr marL="1146175" indent="-228600" algn="l" rtl="0" eaLnBrk="0" fontAlgn="base" hangingPunct="0">
        <a:spcBef>
          <a:spcPct val="20000"/>
        </a:spcBef>
        <a:spcAft>
          <a:spcPct val="0"/>
        </a:spcAft>
        <a:buSzPct val="70000"/>
        <a:buBlip>
          <a:blip r:embed="rId14"/>
        </a:buBlip>
        <a:defRPr sz="20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cs typeface="+mn-cs"/>
        </a:defRPr>
      </a:lvl4pPr>
      <a:lvl5pPr marL="2057400" indent="-228600" algn="l" rtl="0" eaLnBrk="0" fontAlgn="base" hangingPunct="0">
        <a:spcBef>
          <a:spcPct val="20000"/>
        </a:spcBef>
        <a:spcAft>
          <a:spcPct val="0"/>
        </a:spcAft>
        <a:buBlip>
          <a:blip r:embed="rId14"/>
        </a:buBlip>
        <a:defRPr sz="1200">
          <a:solidFill>
            <a:schemeClr val="tx1"/>
          </a:solidFill>
          <a:latin typeface="+mn-lt"/>
          <a:cs typeface="+mn-cs"/>
        </a:defRPr>
      </a:lvl5pPr>
      <a:lvl6pPr marL="2514600" indent="-228600" algn="l" rtl="0" eaLnBrk="0" fontAlgn="base" hangingPunct="0">
        <a:spcBef>
          <a:spcPct val="20000"/>
        </a:spcBef>
        <a:spcAft>
          <a:spcPct val="0"/>
        </a:spcAft>
        <a:buBlip>
          <a:blip r:embed="rId14"/>
        </a:buBlip>
        <a:defRPr sz="1200">
          <a:solidFill>
            <a:schemeClr val="tx1"/>
          </a:solidFill>
          <a:latin typeface="+mn-lt"/>
          <a:cs typeface="+mn-cs"/>
        </a:defRPr>
      </a:lvl6pPr>
      <a:lvl7pPr marL="2971800" indent="-228600" algn="l" rtl="0" eaLnBrk="0" fontAlgn="base" hangingPunct="0">
        <a:spcBef>
          <a:spcPct val="20000"/>
        </a:spcBef>
        <a:spcAft>
          <a:spcPct val="0"/>
        </a:spcAft>
        <a:buBlip>
          <a:blip r:embed="rId14"/>
        </a:buBlip>
        <a:defRPr sz="1200">
          <a:solidFill>
            <a:schemeClr val="tx1"/>
          </a:solidFill>
          <a:latin typeface="+mn-lt"/>
          <a:cs typeface="+mn-cs"/>
        </a:defRPr>
      </a:lvl7pPr>
      <a:lvl8pPr marL="3429000" indent="-228600" algn="l" rtl="0" eaLnBrk="0" fontAlgn="base" hangingPunct="0">
        <a:spcBef>
          <a:spcPct val="20000"/>
        </a:spcBef>
        <a:spcAft>
          <a:spcPct val="0"/>
        </a:spcAft>
        <a:buBlip>
          <a:blip r:embed="rId14"/>
        </a:buBlip>
        <a:defRPr sz="1200">
          <a:solidFill>
            <a:schemeClr val="tx1"/>
          </a:solidFill>
          <a:latin typeface="+mn-lt"/>
          <a:cs typeface="+mn-cs"/>
        </a:defRPr>
      </a:lvl8pPr>
      <a:lvl9pPr marL="3886200" indent="-228600" algn="l" rtl="0" eaLnBrk="0" fontAlgn="base" hangingPunct="0">
        <a:spcBef>
          <a:spcPct val="20000"/>
        </a:spcBef>
        <a:spcAft>
          <a:spcPct val="0"/>
        </a:spcAft>
        <a:buBlip>
          <a:blip r:embed="rId14"/>
        </a:buBlip>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usystrdatabase.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Anthony.Onorato@ic.fbi.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swgdam.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4338" name="Picture 5" descr="large_color-gradients.tif"/>
          <p:cNvPicPr>
            <a:picLocks noChangeAspect="1"/>
          </p:cNvPicPr>
          <p:nvPr/>
        </p:nvPicPr>
        <p:blipFill>
          <a:blip r:embed="rId3" cstate="print"/>
          <a:srcRect/>
          <a:stretch>
            <a:fillRect/>
          </a:stretch>
        </p:blipFill>
        <p:spPr bwMode="auto">
          <a:xfrm>
            <a:off x="2127250" y="1095375"/>
            <a:ext cx="4724400" cy="4519613"/>
          </a:xfrm>
          <a:prstGeom prst="rect">
            <a:avLst/>
          </a:prstGeom>
          <a:noFill/>
          <a:ln w="9525">
            <a:noFill/>
            <a:miter lim="800000"/>
            <a:headEnd/>
            <a:tailEnd/>
          </a:ln>
        </p:spPr>
      </p:pic>
      <p:sp>
        <p:nvSpPr>
          <p:cNvPr id="9" name="Donut 8"/>
          <p:cNvSpPr/>
          <p:nvPr/>
        </p:nvSpPr>
        <p:spPr>
          <a:xfrm>
            <a:off x="990600" y="0"/>
            <a:ext cx="7010400" cy="6705600"/>
          </a:xfrm>
          <a:prstGeom prst="donut">
            <a:avLst>
              <a:gd name="adj" fmla="val 189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340" name="TextBox 7"/>
          <p:cNvSpPr txBox="1">
            <a:spLocks noChangeArrowheads="1"/>
          </p:cNvSpPr>
          <p:nvPr/>
        </p:nvSpPr>
        <p:spPr bwMode="auto">
          <a:xfrm>
            <a:off x="762000" y="152400"/>
            <a:ext cx="7620000" cy="923330"/>
          </a:xfrm>
          <a:prstGeom prst="rect">
            <a:avLst/>
          </a:prstGeom>
          <a:noFill/>
          <a:ln w="9525">
            <a:noFill/>
            <a:miter lim="800000"/>
            <a:headEnd/>
            <a:tailEnd/>
          </a:ln>
        </p:spPr>
        <p:txBody>
          <a:bodyPr wrap="square">
            <a:spAutoFit/>
          </a:bodyPr>
          <a:lstStyle/>
          <a:p>
            <a:pPr algn="ctr"/>
            <a:r>
              <a:rPr lang="en-US" sz="5400" b="1" dirty="0" smtClean="0">
                <a:solidFill>
                  <a:schemeClr val="bg1"/>
                </a:solidFill>
                <a:latin typeface="Calibri" pitchFamily="34" charset="0"/>
              </a:rPr>
              <a:t>SWGDAM Update</a:t>
            </a:r>
            <a:endParaRPr lang="en-US" sz="5400" b="1" dirty="0">
              <a:solidFill>
                <a:schemeClr val="bg1"/>
              </a:solidFill>
              <a:latin typeface="Calibri" pitchFamily="34" charset="0"/>
            </a:endParaRPr>
          </a:p>
        </p:txBody>
      </p:sp>
      <p:sp>
        <p:nvSpPr>
          <p:cNvPr id="14341" name="Text Box 5"/>
          <p:cNvSpPr txBox="1">
            <a:spLocks noChangeArrowheads="1"/>
          </p:cNvSpPr>
          <p:nvPr/>
        </p:nvSpPr>
        <p:spPr bwMode="auto">
          <a:xfrm>
            <a:off x="1" y="5715000"/>
            <a:ext cx="9144000" cy="707886"/>
          </a:xfrm>
          <a:prstGeom prst="rect">
            <a:avLst/>
          </a:prstGeom>
          <a:noFill/>
          <a:ln w="9525">
            <a:noFill/>
            <a:miter lim="800000"/>
            <a:headEnd/>
            <a:tailEnd/>
          </a:ln>
          <a:effectLst/>
        </p:spPr>
        <p:txBody>
          <a:bodyPr wrap="square">
            <a:spAutoFit/>
          </a:bodyPr>
          <a:lstStyle/>
          <a:p>
            <a:pPr algn="ctr"/>
            <a:r>
              <a:rPr lang="en-US" sz="4000" b="1" dirty="0" smtClean="0">
                <a:solidFill>
                  <a:schemeClr val="bg1"/>
                </a:solidFill>
              </a:rPr>
              <a:t>ENFSI Meeting – April 2015</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7"/>
          <p:cNvSpPr txBox="1">
            <a:spLocks noChangeArrowheads="1"/>
          </p:cNvSpPr>
          <p:nvPr/>
        </p:nvSpPr>
        <p:spPr bwMode="auto">
          <a:xfrm>
            <a:off x="630238" y="5486400"/>
            <a:ext cx="78279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Calibri" panose="020F0502020204030204" pitchFamily="34" charset="0"/>
              </a:rPr>
              <a:t>Autosomal STR Interpretation Committee</a:t>
            </a:r>
          </a:p>
        </p:txBody>
      </p:sp>
      <p:sp>
        <p:nvSpPr>
          <p:cNvPr id="14339" name="Rectangle 2"/>
          <p:cNvSpPr>
            <a:spLocks noChangeArrowheads="1"/>
          </p:cNvSpPr>
          <p:nvPr/>
        </p:nvSpPr>
        <p:spPr bwMode="auto">
          <a:xfrm>
            <a:off x="762000" y="838200"/>
            <a:ext cx="8077200" cy="4721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1200" dirty="0"/>
          </a:p>
          <a:p>
            <a:pPr eaLnBrk="1" hangingPunct="1">
              <a:lnSpc>
                <a:spcPct val="80000"/>
              </a:lnSpc>
            </a:pPr>
            <a:endParaRPr lang="en-US" altLang="en-US" sz="1400" dirty="0"/>
          </a:p>
          <a:p>
            <a:pPr algn="ctr" eaLnBrk="1" hangingPunct="1"/>
            <a:endParaRPr lang="en-US" altLang="en-US" sz="4000" b="1" dirty="0" smtClean="0"/>
          </a:p>
          <a:p>
            <a:pPr algn="ctr" eaLnBrk="1" hangingPunct="1"/>
            <a:r>
              <a:rPr lang="en-US" altLang="en-US" sz="4000" b="1" dirty="0" smtClean="0"/>
              <a:t>Autosomal </a:t>
            </a:r>
            <a:r>
              <a:rPr lang="en-US" altLang="en-US" sz="4000" b="1" dirty="0"/>
              <a:t>STR Interpretation</a:t>
            </a:r>
          </a:p>
          <a:p>
            <a:pPr algn="ctr" eaLnBrk="1" hangingPunct="1"/>
            <a:r>
              <a:rPr lang="en-US" altLang="en-US" sz="4000" b="1" dirty="0"/>
              <a:t>CODIS</a:t>
            </a:r>
          </a:p>
          <a:p>
            <a:pPr algn="ctr" eaLnBrk="1" hangingPunct="1"/>
            <a:r>
              <a:rPr lang="en-US" altLang="en-US" sz="4000" b="1" dirty="0"/>
              <a:t>Enhanced Detection Methods </a:t>
            </a:r>
          </a:p>
          <a:p>
            <a:pPr algn="ctr" eaLnBrk="1" hangingPunct="1"/>
            <a:r>
              <a:rPr lang="en-US" altLang="en-US" sz="4000" b="1" dirty="0" smtClean="0"/>
              <a:t>Quality </a:t>
            </a:r>
            <a:r>
              <a:rPr lang="en-US" altLang="en-US" sz="4000" b="1" dirty="0"/>
              <a:t>Assurance (QA)</a:t>
            </a:r>
          </a:p>
          <a:p>
            <a:pPr algn="ctr" eaLnBrk="1" hangingPunct="1"/>
            <a:r>
              <a:rPr lang="en-US" altLang="en-US" sz="4000" b="1" dirty="0"/>
              <a:t>Rapid DNA</a:t>
            </a:r>
          </a:p>
          <a:p>
            <a:pPr algn="ctr" eaLnBrk="1" hangingPunct="1"/>
            <a:r>
              <a:rPr lang="en-US" altLang="en-US" sz="4000" b="1" dirty="0"/>
              <a:t>Y-STR</a:t>
            </a:r>
          </a:p>
        </p:txBody>
      </p:sp>
      <p:sp>
        <p:nvSpPr>
          <p:cNvPr id="4" name="Rectangle 3"/>
          <p:cNvSpPr/>
          <p:nvPr/>
        </p:nvSpPr>
        <p:spPr>
          <a:xfrm>
            <a:off x="1905000" y="228600"/>
            <a:ext cx="5791200" cy="68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latin typeface="Arial" pitchFamily="34" charset="0"/>
                <a:cs typeface="Arial" pitchFamily="34" charset="0"/>
              </a:rPr>
              <a:t>Committees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7"/>
          <p:cNvSpPr txBox="1">
            <a:spLocks noChangeArrowheads="1"/>
          </p:cNvSpPr>
          <p:nvPr/>
        </p:nvSpPr>
        <p:spPr bwMode="auto">
          <a:xfrm>
            <a:off x="630238" y="5486400"/>
            <a:ext cx="78279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Calibri" panose="020F0502020204030204" pitchFamily="34" charset="0"/>
              </a:rPr>
              <a:t>Autosomal STR Interpretation Committee</a:t>
            </a:r>
          </a:p>
        </p:txBody>
      </p:sp>
      <p:sp>
        <p:nvSpPr>
          <p:cNvPr id="14339" name="Rectangle 2"/>
          <p:cNvSpPr>
            <a:spLocks noChangeArrowheads="1"/>
          </p:cNvSpPr>
          <p:nvPr/>
        </p:nvSpPr>
        <p:spPr bwMode="auto">
          <a:xfrm>
            <a:off x="762000" y="838200"/>
            <a:ext cx="8077200" cy="4105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1200" dirty="0"/>
          </a:p>
          <a:p>
            <a:pPr eaLnBrk="1" hangingPunct="1">
              <a:lnSpc>
                <a:spcPct val="80000"/>
              </a:lnSpc>
            </a:pPr>
            <a:endParaRPr lang="en-US" altLang="en-US" sz="1400" dirty="0"/>
          </a:p>
          <a:p>
            <a:pPr algn="ctr" eaLnBrk="1" hangingPunct="1"/>
            <a:endParaRPr lang="en-US" altLang="en-US" sz="4000" b="1" dirty="0" smtClean="0"/>
          </a:p>
          <a:p>
            <a:pPr algn="ctr" eaLnBrk="1" hangingPunct="1"/>
            <a:r>
              <a:rPr lang="en-US" altLang="en-US" sz="4000" b="1" dirty="0" smtClean="0"/>
              <a:t>Ad Hoc Working Group on Probabilistic Genotyping</a:t>
            </a:r>
          </a:p>
          <a:p>
            <a:pPr algn="ctr" eaLnBrk="1" hangingPunct="1"/>
            <a:endParaRPr lang="en-US" altLang="en-US" sz="4000" b="1" dirty="0" smtClean="0"/>
          </a:p>
          <a:p>
            <a:pPr algn="ctr" eaLnBrk="1" hangingPunct="1"/>
            <a:r>
              <a:rPr lang="en-US" altLang="en-US" sz="4000" b="1" dirty="0" smtClean="0"/>
              <a:t>Next Generation Sequencing Working Group</a:t>
            </a:r>
            <a:endParaRPr lang="en-US" altLang="en-US" sz="4000" b="1" dirty="0"/>
          </a:p>
        </p:txBody>
      </p:sp>
      <p:sp>
        <p:nvSpPr>
          <p:cNvPr id="4" name="Rectangle 3"/>
          <p:cNvSpPr/>
          <p:nvPr/>
        </p:nvSpPr>
        <p:spPr>
          <a:xfrm>
            <a:off x="1905000" y="228600"/>
            <a:ext cx="5791200" cy="68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solidFill>
                  <a:srgbClr val="C00000"/>
                </a:solidFill>
                <a:latin typeface="Arial" pitchFamily="34" charset="0"/>
                <a:cs typeface="Arial" pitchFamily="34" charset="0"/>
              </a:rPr>
              <a:t>Working Groups</a:t>
            </a:r>
            <a:endParaRPr lang="en-US" sz="4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2045762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630238" y="5486400"/>
            <a:ext cx="78279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Calibri" panose="020F0502020204030204" pitchFamily="34" charset="0"/>
              </a:rPr>
              <a:t>Autosomal STR Interpretation Committee</a:t>
            </a:r>
          </a:p>
        </p:txBody>
      </p:sp>
      <p:sp>
        <p:nvSpPr>
          <p:cNvPr id="16387" name="Rectangle 2"/>
          <p:cNvSpPr>
            <a:spLocks noChangeArrowheads="1"/>
          </p:cNvSpPr>
          <p:nvPr/>
        </p:nvSpPr>
        <p:spPr bwMode="auto">
          <a:xfrm>
            <a:off x="1143000" y="1828800"/>
            <a:ext cx="6705600" cy="318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1200" dirty="0"/>
          </a:p>
          <a:p>
            <a:pPr eaLnBrk="1" hangingPunct="1">
              <a:lnSpc>
                <a:spcPct val="80000"/>
              </a:lnSpc>
            </a:pPr>
            <a:endParaRPr lang="en-US" altLang="en-US" sz="1400" dirty="0"/>
          </a:p>
          <a:p>
            <a:pPr algn="ctr" eaLnBrk="1" hangingPunct="1"/>
            <a:r>
              <a:rPr lang="en-US" altLang="en-US" sz="6000" b="1" dirty="0"/>
              <a:t>Autosomal STR Interpretation Committee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xfrm>
            <a:off x="1447800" y="228600"/>
            <a:ext cx="7620000" cy="1143000"/>
          </a:xfrm>
        </p:spPr>
        <p:txBody>
          <a:bodyPr/>
          <a:lstStyle/>
          <a:p>
            <a:r>
              <a:rPr lang="en-US" altLang="en-US" sz="4000" dirty="0" smtClean="0"/>
              <a:t>Autosomal STR Interpretation</a:t>
            </a:r>
            <a:r>
              <a:rPr lang="en-US" altLang="en-US" dirty="0" smtClean="0"/>
              <a:t/>
            </a:r>
            <a:br>
              <a:rPr lang="en-US" altLang="en-US" dirty="0" smtClean="0"/>
            </a:br>
            <a:r>
              <a:rPr lang="en-US" altLang="en-US" dirty="0" smtClean="0"/>
              <a:t>Goals/Objectives</a:t>
            </a:r>
          </a:p>
        </p:txBody>
      </p:sp>
      <p:sp>
        <p:nvSpPr>
          <p:cNvPr id="15363" name="Rectangle 3"/>
          <p:cNvSpPr>
            <a:spLocks noGrp="1"/>
          </p:cNvSpPr>
          <p:nvPr>
            <p:ph type="body" idx="4294967295"/>
          </p:nvPr>
        </p:nvSpPr>
        <p:spPr bwMode="auto">
          <a:xfrm>
            <a:off x="685800" y="1676400"/>
            <a:ext cx="8001000" cy="4419600"/>
          </a:xfrm>
          <a:solidFill>
            <a:srgbClr val="D9D9D9"/>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2000" dirty="0" smtClean="0"/>
          </a:p>
          <a:p>
            <a:pPr>
              <a:lnSpc>
                <a:spcPct val="80000"/>
              </a:lnSpc>
            </a:pPr>
            <a:endParaRPr lang="en-US" altLang="en-US" sz="2400" dirty="0" smtClean="0"/>
          </a:p>
          <a:p>
            <a:r>
              <a:rPr lang="en-US" altLang="en-US" dirty="0" smtClean="0"/>
              <a:t>Review and revise as needed the SWGDAM Autosomal STR Interpretation Guidelines</a:t>
            </a:r>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1447800" y="228600"/>
            <a:ext cx="7696200" cy="1143000"/>
          </a:xfrm>
        </p:spPr>
        <p:txBody>
          <a:bodyPr/>
          <a:lstStyle/>
          <a:p>
            <a:r>
              <a:rPr lang="en-US" altLang="en-US" sz="4000" dirty="0" smtClean="0"/>
              <a:t>Autosomal STR Interpretation</a:t>
            </a:r>
            <a:r>
              <a:rPr lang="en-US" altLang="en-US" dirty="0" smtClean="0"/>
              <a:t/>
            </a:r>
            <a:br>
              <a:rPr lang="en-US" altLang="en-US" dirty="0" smtClean="0"/>
            </a:br>
            <a:r>
              <a:rPr lang="en-US" altLang="en-US" dirty="0" smtClean="0"/>
              <a:t>Tasks/Accomplishments </a:t>
            </a:r>
          </a:p>
        </p:txBody>
      </p:sp>
      <p:sp>
        <p:nvSpPr>
          <p:cNvPr id="16387" name="Rectangle 3"/>
          <p:cNvSpPr>
            <a:spLocks noGrp="1"/>
          </p:cNvSpPr>
          <p:nvPr>
            <p:ph type="body" idx="4294967295"/>
          </p:nvPr>
        </p:nvSpPr>
        <p:spPr bwMode="auto">
          <a:xfrm>
            <a:off x="533400" y="1600200"/>
            <a:ext cx="8229600" cy="5029200"/>
          </a:xfrm>
          <a:solidFill>
            <a:srgbClr val="D9D9D9"/>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2400" dirty="0" smtClean="0"/>
              <a:t>We held three webinars (Sept 25, Nov 12, and Dec 17) since last meeting</a:t>
            </a:r>
          </a:p>
          <a:p>
            <a:r>
              <a:rPr lang="en-US" altLang="en-US" b="1" dirty="0" smtClean="0"/>
              <a:t>Continued revising 2010 guidelines</a:t>
            </a:r>
          </a:p>
          <a:p>
            <a:pPr lvl="1"/>
            <a:r>
              <a:rPr lang="en-US" altLang="en-US" sz="2400" dirty="0" smtClean="0"/>
              <a:t>Currently </a:t>
            </a:r>
            <a:r>
              <a:rPr lang="en-US" altLang="en-US" sz="2400" b="1" dirty="0" smtClean="0">
                <a:solidFill>
                  <a:srgbClr val="0000FF"/>
                </a:solidFill>
              </a:rPr>
              <a:t>42 pages </a:t>
            </a:r>
            <a:r>
              <a:rPr lang="en-US" altLang="en-US" sz="2400" dirty="0" smtClean="0">
                <a:solidFill>
                  <a:srgbClr val="FF0000"/>
                </a:solidFill>
              </a:rPr>
              <a:t>(designed a visual executive summary)</a:t>
            </a:r>
          </a:p>
          <a:p>
            <a:pPr lvl="1"/>
            <a:r>
              <a:rPr lang="en-US" altLang="en-US" sz="2400" dirty="0" smtClean="0"/>
              <a:t>Still have some polishing work to perform </a:t>
            </a:r>
          </a:p>
          <a:p>
            <a:pPr lvl="1"/>
            <a:r>
              <a:rPr lang="en-US" altLang="en-US" sz="2400" dirty="0" smtClean="0"/>
              <a:t>Re-organizing the document format</a:t>
            </a:r>
          </a:p>
          <a:p>
            <a:r>
              <a:rPr lang="en-US" altLang="en-US" b="1" dirty="0" smtClean="0"/>
              <a:t>Have created an Examples Document </a:t>
            </a:r>
          </a:p>
          <a:p>
            <a:pPr lvl="1"/>
            <a:r>
              <a:rPr lang="en-US" altLang="en-US" sz="2400" dirty="0" smtClean="0"/>
              <a:t>Currently </a:t>
            </a:r>
            <a:r>
              <a:rPr lang="en-US" altLang="en-US" sz="2400" b="1" dirty="0" smtClean="0">
                <a:solidFill>
                  <a:srgbClr val="0000FF"/>
                </a:solidFill>
              </a:rPr>
              <a:t>50 pages </a:t>
            </a:r>
            <a:r>
              <a:rPr lang="en-US" altLang="en-US" sz="2400" dirty="0" smtClean="0"/>
              <a:t>(would like to hyperlink from guidelines document to specific sections)</a:t>
            </a:r>
          </a:p>
          <a:p>
            <a:pPr lvl="1"/>
            <a:r>
              <a:rPr lang="en-US" altLang="en-US" sz="2400" dirty="0" smtClean="0"/>
              <a:t>Developed to accompany guidelines to provide further guidance on specific mixture issues</a:t>
            </a:r>
            <a:endParaRPr lang="en-US" altLang="en-US" dirty="0" smtClean="0"/>
          </a:p>
        </p:txBody>
      </p:sp>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Reformatting</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2400" dirty="0" smtClean="0"/>
              <a:t>Executive summary (written &amp; visual)</a:t>
            </a:r>
          </a:p>
          <a:p>
            <a:r>
              <a:rPr lang="en-US" sz="2400" b="1" dirty="0" smtClean="0"/>
              <a:t>Twenty-four (XXIV) “fundamental tenets” </a:t>
            </a:r>
            <a:r>
              <a:rPr lang="en-US" sz="2400" dirty="0" smtClean="0"/>
              <a:t>were moved into front of the document to show essential principles</a:t>
            </a:r>
          </a:p>
          <a:p>
            <a:r>
              <a:rPr lang="en-US" sz="2400" dirty="0" smtClean="0"/>
              <a:t>Committee plans to move most </a:t>
            </a:r>
            <a:r>
              <a:rPr lang="en-US" sz="2400" dirty="0"/>
              <a:t>material to </a:t>
            </a:r>
            <a:r>
              <a:rPr lang="en-US" sz="2400" dirty="0" smtClean="0"/>
              <a:t>appendices </a:t>
            </a:r>
            <a:r>
              <a:rPr lang="en-US" sz="2400" dirty="0"/>
              <a:t>for explanatory material and </a:t>
            </a:r>
            <a:r>
              <a:rPr lang="en-US" sz="2400" dirty="0" smtClean="0"/>
              <a:t>worked examples</a:t>
            </a:r>
            <a:endParaRPr lang="en-US" sz="2400" dirty="0"/>
          </a:p>
          <a:p>
            <a:pPr lvl="1"/>
            <a:endParaRPr lang="en-US" sz="2000" dirty="0" smtClean="0"/>
          </a:p>
          <a:p>
            <a:pPr lvl="1"/>
            <a:r>
              <a:rPr lang="en-US" sz="2400" dirty="0" smtClean="0"/>
              <a:t>Appendix </a:t>
            </a:r>
            <a:r>
              <a:rPr lang="en-US" sz="2400" dirty="0"/>
              <a:t>1: </a:t>
            </a:r>
            <a:r>
              <a:rPr lang="en-US" sz="2400" dirty="0" smtClean="0"/>
              <a:t>introduction &amp; analysis issues</a:t>
            </a:r>
            <a:endParaRPr lang="en-US" sz="2400" dirty="0"/>
          </a:p>
          <a:p>
            <a:pPr lvl="1"/>
            <a:r>
              <a:rPr lang="en-US" sz="2400" dirty="0"/>
              <a:t>Appendix 2: </a:t>
            </a:r>
            <a:r>
              <a:rPr lang="en-US" sz="2400" dirty="0" smtClean="0"/>
              <a:t>interpretation &amp; comparison</a:t>
            </a:r>
            <a:endParaRPr lang="en-US" sz="2400" dirty="0"/>
          </a:p>
          <a:p>
            <a:pPr lvl="1"/>
            <a:r>
              <a:rPr lang="en-US" sz="2400" dirty="0"/>
              <a:t>Appendix 3a, 3b, 3c: </a:t>
            </a:r>
            <a:r>
              <a:rPr lang="en-US" sz="2400" dirty="0" smtClean="0"/>
              <a:t>binary statistical models </a:t>
            </a:r>
            <a:r>
              <a:rPr lang="en-US" sz="2000" dirty="0" smtClean="0"/>
              <a:t>(RMP, LR, CPI)</a:t>
            </a:r>
            <a:endParaRPr lang="en-US" sz="2400" dirty="0"/>
          </a:p>
          <a:p>
            <a:endParaRPr lang="en-US" sz="2400" dirty="0" smtClean="0"/>
          </a:p>
          <a:p>
            <a:r>
              <a:rPr lang="en-US" sz="2400" i="1" dirty="0" smtClean="0"/>
              <a:t>Worked examples, references and definitions to be self-contained in each appendix</a:t>
            </a:r>
            <a:endParaRPr lang="en-US" sz="2400" i="1" dirty="0"/>
          </a:p>
        </p:txBody>
      </p:sp>
    </p:spTree>
    <p:extLst>
      <p:ext uri="{BB962C8B-B14F-4D97-AF65-F5344CB8AC3E}">
        <p14:creationId xmlns:p14="http://schemas.microsoft.com/office/powerpoint/2010/main" xmlns="" val="103933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2384672" y="838200"/>
            <a:ext cx="5385878" cy="438150"/>
          </a:xfrm>
          <a:prstGeom prst="rect">
            <a:avLst/>
          </a:prstGeom>
          <a:solidFill>
            <a:srgbClr val="FFFFFF"/>
          </a:solidFill>
          <a:ln w="9525">
            <a:solidFill>
              <a:srgbClr val="000000"/>
            </a:solidFill>
            <a:miter lim="800000"/>
            <a:headEnd/>
            <a:tailEnd/>
          </a:ln>
        </p:spPr>
        <p:txBody>
          <a:bodyPr anchor="ctr" anchorCtr="0"/>
          <a:lstStyle/>
          <a:p>
            <a:pPr algn="ctr"/>
            <a:r>
              <a:rPr lang="en-US" sz="1400" dirty="0" smtClean="0"/>
              <a:t>Examine the profile and perform quality assessment (Section 1) and determine single-source or mixture path</a:t>
            </a:r>
            <a:endParaRPr lang="en-US" dirty="0"/>
          </a:p>
        </p:txBody>
      </p:sp>
      <p:sp>
        <p:nvSpPr>
          <p:cNvPr id="64519" name="Text Box 7"/>
          <p:cNvSpPr txBox="1">
            <a:spLocks noChangeArrowheads="1"/>
          </p:cNvSpPr>
          <p:nvPr/>
        </p:nvSpPr>
        <p:spPr bwMode="auto">
          <a:xfrm>
            <a:off x="2421793" y="2057400"/>
            <a:ext cx="5423874" cy="533400"/>
          </a:xfrm>
          <a:prstGeom prst="rect">
            <a:avLst/>
          </a:prstGeom>
          <a:solidFill>
            <a:srgbClr val="FFFFFF"/>
          </a:solidFill>
          <a:ln w="9525">
            <a:solidFill>
              <a:srgbClr val="000000"/>
            </a:solidFill>
            <a:miter lim="800000"/>
            <a:headEnd/>
            <a:tailEnd/>
          </a:ln>
        </p:spPr>
        <p:txBody>
          <a:bodyPr anchor="ctr" anchorCtr="0"/>
          <a:lstStyle/>
          <a:p>
            <a:pPr algn="ctr"/>
            <a:r>
              <a:rPr lang="en-US" sz="1400" dirty="0"/>
              <a:t>Identify the Number of Potential </a:t>
            </a:r>
            <a:r>
              <a:rPr lang="en-US" sz="1400" dirty="0" smtClean="0"/>
              <a:t>Contributors (3.4)</a:t>
            </a:r>
            <a:endParaRPr lang="en-US" dirty="0"/>
          </a:p>
        </p:txBody>
      </p:sp>
      <p:sp>
        <p:nvSpPr>
          <p:cNvPr id="64520" name="Text Box 8"/>
          <p:cNvSpPr txBox="1">
            <a:spLocks noChangeArrowheads="1"/>
          </p:cNvSpPr>
          <p:nvPr/>
        </p:nvSpPr>
        <p:spPr bwMode="auto">
          <a:xfrm>
            <a:off x="2386522" y="1371600"/>
            <a:ext cx="5385878" cy="438150"/>
          </a:xfrm>
          <a:prstGeom prst="rect">
            <a:avLst/>
          </a:prstGeom>
          <a:solidFill>
            <a:srgbClr val="FFFFFF"/>
          </a:solidFill>
          <a:ln w="9525">
            <a:solidFill>
              <a:srgbClr val="000000"/>
            </a:solidFill>
            <a:miter lim="800000"/>
            <a:headEnd/>
            <a:tailEnd/>
          </a:ln>
        </p:spPr>
        <p:txBody>
          <a:bodyPr anchor="ctr" anchorCtr="0"/>
          <a:lstStyle/>
          <a:p>
            <a:pPr algn="ctr"/>
            <a:r>
              <a:rPr lang="en-US" sz="1400" dirty="0" smtClean="0"/>
              <a:t>Categorize allele </a:t>
            </a:r>
            <a:r>
              <a:rPr lang="en-US" sz="1400" dirty="0"/>
              <a:t>p</a:t>
            </a:r>
            <a:r>
              <a:rPr lang="en-US" sz="1400" dirty="0" smtClean="0"/>
              <a:t>eaks (section 2) vs. artifacts (3.1)</a:t>
            </a:r>
            <a:endParaRPr lang="en-US" dirty="0"/>
          </a:p>
        </p:txBody>
      </p:sp>
      <p:sp>
        <p:nvSpPr>
          <p:cNvPr id="64521" name="Text Box 9"/>
          <p:cNvSpPr txBox="1">
            <a:spLocks noChangeArrowheads="1"/>
          </p:cNvSpPr>
          <p:nvPr/>
        </p:nvSpPr>
        <p:spPr bwMode="auto">
          <a:xfrm>
            <a:off x="2434494" y="4648200"/>
            <a:ext cx="5385878" cy="381000"/>
          </a:xfrm>
          <a:prstGeom prst="rect">
            <a:avLst/>
          </a:prstGeom>
          <a:solidFill>
            <a:srgbClr val="FFFFFF"/>
          </a:solidFill>
          <a:ln w="9525">
            <a:solidFill>
              <a:srgbClr val="000000"/>
            </a:solidFill>
            <a:miter lim="800000"/>
            <a:headEnd/>
            <a:tailEnd/>
          </a:ln>
        </p:spPr>
        <p:txBody>
          <a:bodyPr anchor="ctr" anchorCtr="0"/>
          <a:lstStyle/>
          <a:p>
            <a:pPr algn="ctr"/>
            <a:r>
              <a:rPr lang="en-US" sz="1400" dirty="0"/>
              <a:t>Compare Reference </a:t>
            </a:r>
            <a:r>
              <a:rPr lang="en-US" sz="1400" dirty="0" smtClean="0"/>
              <a:t>Samples (3.6)</a:t>
            </a:r>
            <a:endParaRPr lang="en-US" dirty="0"/>
          </a:p>
        </p:txBody>
      </p:sp>
      <p:sp>
        <p:nvSpPr>
          <p:cNvPr id="20" name="Text Box 20"/>
          <p:cNvSpPr txBox="1">
            <a:spLocks noChangeArrowheads="1"/>
          </p:cNvSpPr>
          <p:nvPr/>
        </p:nvSpPr>
        <p:spPr bwMode="auto">
          <a:xfrm>
            <a:off x="2882344" y="5334000"/>
            <a:ext cx="4204256" cy="629785"/>
          </a:xfrm>
          <a:prstGeom prst="rect">
            <a:avLst/>
          </a:prstGeom>
          <a:noFill/>
          <a:ln w="9525">
            <a:solidFill>
              <a:schemeClr val="tx1"/>
            </a:solidFill>
            <a:miter lim="800000"/>
            <a:headEnd/>
            <a:tailEnd/>
          </a:ln>
        </p:spPr>
        <p:txBody>
          <a:bodyPr/>
          <a:lstStyle/>
          <a:p>
            <a:pPr algn="ctr"/>
            <a:r>
              <a:rPr lang="en-US" sz="1600" dirty="0" smtClean="0"/>
              <a:t>For inclusions, determine statistical weight-of-evidence with binary models (4.2)</a:t>
            </a:r>
            <a:endParaRPr lang="en-US" dirty="0"/>
          </a:p>
        </p:txBody>
      </p:sp>
      <p:sp>
        <p:nvSpPr>
          <p:cNvPr id="29" name="Text Box 7"/>
          <p:cNvSpPr txBox="1">
            <a:spLocks noChangeArrowheads="1"/>
          </p:cNvSpPr>
          <p:nvPr/>
        </p:nvSpPr>
        <p:spPr bwMode="auto">
          <a:xfrm>
            <a:off x="2438400" y="2743200"/>
            <a:ext cx="5423874" cy="533400"/>
          </a:xfrm>
          <a:prstGeom prst="rect">
            <a:avLst/>
          </a:prstGeom>
          <a:solidFill>
            <a:srgbClr val="FFFFFF"/>
          </a:solidFill>
          <a:ln w="9525">
            <a:solidFill>
              <a:srgbClr val="000000"/>
            </a:solidFill>
            <a:miter lim="800000"/>
            <a:headEnd/>
            <a:tailEnd/>
          </a:ln>
        </p:spPr>
        <p:txBody>
          <a:bodyPr anchor="ctr" anchorCtr="0"/>
          <a:lstStyle/>
          <a:p>
            <a:pPr algn="ctr"/>
            <a:r>
              <a:rPr lang="en-US" sz="1400" dirty="0" smtClean="0"/>
              <a:t>Mixture Interpretation Overview and Strategies (3.5) </a:t>
            </a:r>
          </a:p>
          <a:p>
            <a:pPr algn="ctr"/>
            <a:r>
              <a:rPr lang="en-US" sz="1200" dirty="0" smtClean="0"/>
              <a:t>primary goal should be to determine all possible genotype combinations</a:t>
            </a:r>
            <a:endParaRPr lang="en-US" sz="1600" dirty="0"/>
          </a:p>
        </p:txBody>
      </p:sp>
      <p:sp>
        <p:nvSpPr>
          <p:cNvPr id="30" name="Text Box 6"/>
          <p:cNvSpPr txBox="1">
            <a:spLocks noChangeArrowheads="1"/>
          </p:cNvSpPr>
          <p:nvPr/>
        </p:nvSpPr>
        <p:spPr bwMode="auto">
          <a:xfrm>
            <a:off x="2517044" y="3429000"/>
            <a:ext cx="1521556" cy="553585"/>
          </a:xfrm>
          <a:prstGeom prst="rect">
            <a:avLst/>
          </a:prstGeom>
          <a:solidFill>
            <a:srgbClr val="FFFFFF"/>
          </a:solidFill>
          <a:ln w="9525">
            <a:solidFill>
              <a:srgbClr val="000000"/>
            </a:solidFill>
            <a:miter lim="800000"/>
            <a:headEnd/>
            <a:tailEnd/>
          </a:ln>
        </p:spPr>
        <p:txBody>
          <a:bodyPr anchor="ctr" anchorCtr="0"/>
          <a:lstStyle/>
          <a:p>
            <a:pPr algn="ctr"/>
            <a:r>
              <a:rPr lang="en-US" sz="1200" dirty="0" smtClean="0"/>
              <a:t>Assumptions (3.5.1)</a:t>
            </a:r>
            <a:endParaRPr lang="en-US" sz="1600" dirty="0"/>
          </a:p>
        </p:txBody>
      </p:sp>
      <p:sp>
        <p:nvSpPr>
          <p:cNvPr id="31" name="Text Box 6"/>
          <p:cNvSpPr txBox="1">
            <a:spLocks noChangeArrowheads="1"/>
          </p:cNvSpPr>
          <p:nvPr/>
        </p:nvSpPr>
        <p:spPr bwMode="auto">
          <a:xfrm>
            <a:off x="4114800" y="3429000"/>
            <a:ext cx="1521556" cy="331335"/>
          </a:xfrm>
          <a:prstGeom prst="rect">
            <a:avLst/>
          </a:prstGeom>
          <a:solidFill>
            <a:srgbClr val="FFFFFF"/>
          </a:solidFill>
          <a:ln w="9525">
            <a:solidFill>
              <a:srgbClr val="000000"/>
            </a:solidFill>
            <a:miter lim="800000"/>
            <a:headEnd/>
            <a:tailEnd/>
          </a:ln>
        </p:spPr>
        <p:txBody>
          <a:bodyPr anchor="ctr" anchorCtr="0"/>
          <a:lstStyle/>
          <a:p>
            <a:pPr algn="ctr"/>
            <a:r>
              <a:rPr lang="en-US" sz="1200" dirty="0"/>
              <a:t>2</a:t>
            </a:r>
            <a:r>
              <a:rPr lang="en-US" sz="1200" dirty="0" smtClean="0"/>
              <a:t>-person (3.5.2)</a:t>
            </a:r>
            <a:endParaRPr lang="en-US" sz="1600" dirty="0"/>
          </a:p>
        </p:txBody>
      </p:sp>
      <p:sp>
        <p:nvSpPr>
          <p:cNvPr id="32" name="Text Box 6"/>
          <p:cNvSpPr txBox="1">
            <a:spLocks noChangeArrowheads="1"/>
          </p:cNvSpPr>
          <p:nvPr/>
        </p:nvSpPr>
        <p:spPr bwMode="auto">
          <a:xfrm>
            <a:off x="4114800" y="3810000"/>
            <a:ext cx="1521556" cy="331335"/>
          </a:xfrm>
          <a:prstGeom prst="rect">
            <a:avLst/>
          </a:prstGeom>
          <a:solidFill>
            <a:srgbClr val="FFFFFF"/>
          </a:solidFill>
          <a:ln w="9525">
            <a:solidFill>
              <a:srgbClr val="000000"/>
            </a:solidFill>
            <a:miter lim="800000"/>
            <a:headEnd/>
            <a:tailEnd/>
          </a:ln>
        </p:spPr>
        <p:txBody>
          <a:bodyPr anchor="ctr" anchorCtr="0"/>
          <a:lstStyle/>
          <a:p>
            <a:pPr algn="ctr"/>
            <a:r>
              <a:rPr lang="en-US" sz="1200" dirty="0" smtClean="0"/>
              <a:t>&gt;2-person (3.5.3)</a:t>
            </a:r>
            <a:endParaRPr lang="en-US" sz="1600" dirty="0"/>
          </a:p>
        </p:txBody>
      </p:sp>
      <p:sp>
        <p:nvSpPr>
          <p:cNvPr id="33" name="Text Box 6"/>
          <p:cNvSpPr txBox="1">
            <a:spLocks noChangeArrowheads="1"/>
          </p:cNvSpPr>
          <p:nvPr/>
        </p:nvSpPr>
        <p:spPr bwMode="auto">
          <a:xfrm>
            <a:off x="5793644" y="3429000"/>
            <a:ext cx="1521556" cy="331335"/>
          </a:xfrm>
          <a:prstGeom prst="rect">
            <a:avLst/>
          </a:prstGeom>
          <a:solidFill>
            <a:srgbClr val="FFFFFF"/>
          </a:solidFill>
          <a:ln w="9525">
            <a:solidFill>
              <a:srgbClr val="000000"/>
            </a:solidFill>
            <a:miter lim="800000"/>
            <a:headEnd/>
            <a:tailEnd/>
          </a:ln>
        </p:spPr>
        <p:txBody>
          <a:bodyPr anchor="ctr" anchorCtr="0"/>
          <a:lstStyle/>
          <a:p>
            <a:pPr algn="ctr"/>
            <a:r>
              <a:rPr lang="en-US" sz="1200" dirty="0" smtClean="0"/>
              <a:t>Major/minor (3.5.4)</a:t>
            </a:r>
            <a:endParaRPr lang="en-US" sz="1600" dirty="0"/>
          </a:p>
        </p:txBody>
      </p:sp>
      <p:sp>
        <p:nvSpPr>
          <p:cNvPr id="34" name="Text Box 6"/>
          <p:cNvSpPr txBox="1">
            <a:spLocks noChangeArrowheads="1"/>
          </p:cNvSpPr>
          <p:nvPr/>
        </p:nvSpPr>
        <p:spPr bwMode="auto">
          <a:xfrm>
            <a:off x="5791200" y="3859665"/>
            <a:ext cx="1521556" cy="331335"/>
          </a:xfrm>
          <a:prstGeom prst="rect">
            <a:avLst/>
          </a:prstGeom>
          <a:solidFill>
            <a:srgbClr val="FFFFFF"/>
          </a:solidFill>
          <a:ln w="9525">
            <a:solidFill>
              <a:srgbClr val="000000"/>
            </a:solidFill>
            <a:miter lim="800000"/>
            <a:headEnd/>
            <a:tailEnd/>
          </a:ln>
        </p:spPr>
        <p:txBody>
          <a:bodyPr anchor="ctr" anchorCtr="0"/>
          <a:lstStyle/>
          <a:p>
            <a:pPr algn="ctr"/>
            <a:r>
              <a:rPr lang="en-US" sz="1200" dirty="0" smtClean="0"/>
              <a:t>With known contributor (3.5.5)</a:t>
            </a:r>
            <a:endParaRPr lang="en-US" sz="1600" dirty="0"/>
          </a:p>
        </p:txBody>
      </p:sp>
      <p:sp>
        <p:nvSpPr>
          <p:cNvPr id="35" name="Text Box 6"/>
          <p:cNvSpPr txBox="1">
            <a:spLocks noChangeArrowheads="1"/>
          </p:cNvSpPr>
          <p:nvPr/>
        </p:nvSpPr>
        <p:spPr bwMode="auto">
          <a:xfrm>
            <a:off x="5793644" y="4267200"/>
            <a:ext cx="1521556" cy="331335"/>
          </a:xfrm>
          <a:prstGeom prst="rect">
            <a:avLst/>
          </a:prstGeom>
          <a:solidFill>
            <a:srgbClr val="FFFFFF"/>
          </a:solidFill>
          <a:ln w="9525">
            <a:solidFill>
              <a:srgbClr val="000000"/>
            </a:solidFill>
            <a:miter lim="800000"/>
            <a:headEnd/>
            <a:tailEnd/>
          </a:ln>
        </p:spPr>
        <p:txBody>
          <a:bodyPr anchor="ctr" anchorCtr="0"/>
          <a:lstStyle/>
          <a:p>
            <a:pPr algn="ctr"/>
            <a:r>
              <a:rPr lang="en-US" sz="1200" dirty="0" smtClean="0"/>
              <a:t>Potential Stutter (3.5.6)</a:t>
            </a:r>
            <a:endParaRPr lang="en-US" sz="1600" dirty="0"/>
          </a:p>
        </p:txBody>
      </p:sp>
      <p:sp>
        <p:nvSpPr>
          <p:cNvPr id="37" name="Text Box 6"/>
          <p:cNvSpPr txBox="1">
            <a:spLocks noChangeArrowheads="1"/>
          </p:cNvSpPr>
          <p:nvPr/>
        </p:nvSpPr>
        <p:spPr bwMode="auto">
          <a:xfrm>
            <a:off x="3048000" y="6075815"/>
            <a:ext cx="1295400" cy="553585"/>
          </a:xfrm>
          <a:prstGeom prst="rect">
            <a:avLst/>
          </a:prstGeom>
          <a:solidFill>
            <a:srgbClr val="FFFFFF"/>
          </a:solidFill>
          <a:ln w="9525">
            <a:solidFill>
              <a:srgbClr val="000000"/>
            </a:solidFill>
            <a:miter lim="800000"/>
            <a:headEnd/>
            <a:tailEnd/>
          </a:ln>
        </p:spPr>
        <p:txBody>
          <a:bodyPr anchor="ctr" anchorCtr="0"/>
          <a:lstStyle/>
          <a:p>
            <a:pPr algn="ctr"/>
            <a:r>
              <a:rPr lang="en-US" sz="1400" dirty="0" smtClean="0"/>
              <a:t>RMP (4.2.1)</a:t>
            </a:r>
          </a:p>
          <a:p>
            <a:pPr algn="ctr"/>
            <a:r>
              <a:rPr lang="en-US" sz="1400" dirty="0" smtClean="0"/>
              <a:t>(5.2.1)</a:t>
            </a:r>
            <a:endParaRPr lang="en-US" sz="1400" dirty="0"/>
          </a:p>
        </p:txBody>
      </p:sp>
      <p:sp>
        <p:nvSpPr>
          <p:cNvPr id="38" name="Text Box 6"/>
          <p:cNvSpPr txBox="1">
            <a:spLocks noChangeArrowheads="1"/>
          </p:cNvSpPr>
          <p:nvPr/>
        </p:nvSpPr>
        <p:spPr bwMode="auto">
          <a:xfrm>
            <a:off x="4574444" y="6075815"/>
            <a:ext cx="1064356" cy="553585"/>
          </a:xfrm>
          <a:prstGeom prst="rect">
            <a:avLst/>
          </a:prstGeom>
          <a:solidFill>
            <a:srgbClr val="FFFFFF"/>
          </a:solidFill>
          <a:ln w="9525">
            <a:solidFill>
              <a:srgbClr val="000000"/>
            </a:solidFill>
            <a:miter lim="800000"/>
            <a:headEnd/>
            <a:tailEnd/>
          </a:ln>
        </p:spPr>
        <p:txBody>
          <a:bodyPr anchor="ctr" anchorCtr="0"/>
          <a:lstStyle/>
          <a:p>
            <a:pPr algn="ctr"/>
            <a:r>
              <a:rPr lang="en-US" sz="1400" dirty="0" smtClean="0"/>
              <a:t>LR (4.2.2) (</a:t>
            </a:r>
            <a:r>
              <a:rPr lang="en-US" sz="1400" dirty="0" smtClean="0">
                <a:solidFill>
                  <a:srgbClr val="FF0000"/>
                </a:solidFill>
              </a:rPr>
              <a:t>5.xx</a:t>
            </a:r>
            <a:r>
              <a:rPr lang="en-US" sz="1400" dirty="0" smtClean="0"/>
              <a:t>)</a:t>
            </a:r>
            <a:endParaRPr lang="en-US" sz="1400" dirty="0"/>
          </a:p>
        </p:txBody>
      </p:sp>
      <p:sp>
        <p:nvSpPr>
          <p:cNvPr id="39" name="Text Box 6"/>
          <p:cNvSpPr txBox="1">
            <a:spLocks noChangeArrowheads="1"/>
          </p:cNvSpPr>
          <p:nvPr/>
        </p:nvSpPr>
        <p:spPr bwMode="auto">
          <a:xfrm>
            <a:off x="5867400" y="6075815"/>
            <a:ext cx="1064356" cy="553585"/>
          </a:xfrm>
          <a:prstGeom prst="rect">
            <a:avLst/>
          </a:prstGeom>
          <a:solidFill>
            <a:srgbClr val="FFFFFF"/>
          </a:solidFill>
          <a:ln w="9525">
            <a:solidFill>
              <a:srgbClr val="000000"/>
            </a:solidFill>
            <a:miter lim="800000"/>
            <a:headEnd/>
            <a:tailEnd/>
          </a:ln>
        </p:spPr>
        <p:txBody>
          <a:bodyPr anchor="ctr" anchorCtr="0"/>
          <a:lstStyle/>
          <a:p>
            <a:pPr algn="ctr"/>
            <a:r>
              <a:rPr lang="en-US" sz="1400" dirty="0" smtClean="0"/>
              <a:t>CPI (4.2.4) (</a:t>
            </a:r>
            <a:r>
              <a:rPr lang="en-US" sz="1400" dirty="0" smtClean="0">
                <a:solidFill>
                  <a:srgbClr val="FF0000"/>
                </a:solidFill>
              </a:rPr>
              <a:t>5.xx</a:t>
            </a:r>
            <a:r>
              <a:rPr lang="en-US" sz="1400" dirty="0" smtClean="0"/>
              <a:t>)</a:t>
            </a:r>
            <a:endParaRPr lang="en-US" sz="1400" dirty="0"/>
          </a:p>
        </p:txBody>
      </p:sp>
      <p:sp>
        <p:nvSpPr>
          <p:cNvPr id="4" name="Rectangle 3"/>
          <p:cNvSpPr/>
          <p:nvPr/>
        </p:nvSpPr>
        <p:spPr>
          <a:xfrm>
            <a:off x="3352800" y="5029200"/>
            <a:ext cx="3124200" cy="307777"/>
          </a:xfrm>
          <a:prstGeom prst="rect">
            <a:avLst/>
          </a:prstGeom>
        </p:spPr>
        <p:txBody>
          <a:bodyPr wrap="square">
            <a:spAutoFit/>
          </a:bodyPr>
          <a:lstStyle/>
          <a:p>
            <a:pPr algn="ctr"/>
            <a:r>
              <a:rPr lang="en-US" sz="1400" dirty="0"/>
              <a:t>Reporting requirements (4.1)</a:t>
            </a:r>
          </a:p>
        </p:txBody>
      </p:sp>
      <p:sp>
        <p:nvSpPr>
          <p:cNvPr id="3" name="Rectangle 2"/>
          <p:cNvSpPr/>
          <p:nvPr/>
        </p:nvSpPr>
        <p:spPr>
          <a:xfrm>
            <a:off x="152401" y="261610"/>
            <a:ext cx="1447799" cy="1186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3728" y="76200"/>
            <a:ext cx="2232272" cy="6606064"/>
            <a:chOff x="53728" y="76200"/>
            <a:chExt cx="2232272" cy="6606064"/>
          </a:xfrm>
        </p:grpSpPr>
        <p:sp>
          <p:nvSpPr>
            <p:cNvPr id="2" name="TextBox 1"/>
            <p:cNvSpPr txBox="1"/>
            <p:nvPr/>
          </p:nvSpPr>
          <p:spPr>
            <a:xfrm>
              <a:off x="762830" y="530423"/>
              <a:ext cx="814069" cy="307777"/>
            </a:xfrm>
            <a:prstGeom prst="rect">
              <a:avLst/>
            </a:prstGeom>
            <a:noFill/>
          </p:spPr>
          <p:txBody>
            <a:bodyPr wrap="none" rtlCol="0">
              <a:spAutoFit/>
            </a:bodyPr>
            <a:lstStyle/>
            <a:p>
              <a:pPr algn="ctr"/>
              <a:r>
                <a:rPr lang="en-US" sz="1400" dirty="0" smtClean="0"/>
                <a:t>AT (1.1)</a:t>
              </a:r>
              <a:endParaRPr lang="en-US" sz="1400" dirty="0"/>
            </a:p>
          </p:txBody>
        </p:sp>
        <p:sp>
          <p:nvSpPr>
            <p:cNvPr id="23" name="TextBox 22"/>
            <p:cNvSpPr txBox="1"/>
            <p:nvPr/>
          </p:nvSpPr>
          <p:spPr>
            <a:xfrm>
              <a:off x="756161" y="835223"/>
              <a:ext cx="827406" cy="307777"/>
            </a:xfrm>
            <a:prstGeom prst="rect">
              <a:avLst/>
            </a:prstGeom>
            <a:noFill/>
          </p:spPr>
          <p:txBody>
            <a:bodyPr wrap="none" rtlCol="0">
              <a:spAutoFit/>
            </a:bodyPr>
            <a:lstStyle/>
            <a:p>
              <a:pPr algn="ctr"/>
              <a:r>
                <a:rPr lang="en-US" sz="1400" dirty="0" smtClean="0"/>
                <a:t>ST (3.2)</a:t>
              </a:r>
              <a:endParaRPr lang="en-US" sz="1400" dirty="0"/>
            </a:p>
          </p:txBody>
        </p:sp>
        <p:sp>
          <p:nvSpPr>
            <p:cNvPr id="24" name="TextBox 23"/>
            <p:cNvSpPr txBox="1"/>
            <p:nvPr/>
          </p:nvSpPr>
          <p:spPr>
            <a:xfrm>
              <a:off x="217364" y="1140023"/>
              <a:ext cx="1905000" cy="307777"/>
            </a:xfrm>
            <a:prstGeom prst="rect">
              <a:avLst/>
            </a:prstGeom>
            <a:noFill/>
          </p:spPr>
          <p:txBody>
            <a:bodyPr wrap="square" rtlCol="0">
              <a:spAutoFit/>
            </a:bodyPr>
            <a:lstStyle/>
            <a:p>
              <a:pPr algn="ctr"/>
              <a:r>
                <a:rPr lang="en-US" sz="1400" dirty="0" smtClean="0"/>
                <a:t>Stutter thresholds</a:t>
              </a:r>
              <a:endParaRPr lang="en-US" sz="1400" dirty="0"/>
            </a:p>
          </p:txBody>
        </p:sp>
        <p:sp>
          <p:nvSpPr>
            <p:cNvPr id="25" name="TextBox 24"/>
            <p:cNvSpPr txBox="1"/>
            <p:nvPr/>
          </p:nvSpPr>
          <p:spPr>
            <a:xfrm>
              <a:off x="76200" y="76200"/>
              <a:ext cx="1905000" cy="523220"/>
            </a:xfrm>
            <a:prstGeom prst="rect">
              <a:avLst/>
            </a:prstGeom>
            <a:noFill/>
          </p:spPr>
          <p:txBody>
            <a:bodyPr wrap="square" rtlCol="0">
              <a:spAutoFit/>
            </a:bodyPr>
            <a:lstStyle/>
            <a:p>
              <a:r>
                <a:rPr lang="en-US" sz="1400" b="1" dirty="0" smtClean="0"/>
                <a:t>Validation studies needed</a:t>
              </a:r>
              <a:endParaRPr lang="en-US" sz="1400" b="1" dirty="0"/>
            </a:p>
          </p:txBody>
        </p:sp>
        <p:sp>
          <p:nvSpPr>
            <p:cNvPr id="26" name="TextBox 25"/>
            <p:cNvSpPr txBox="1"/>
            <p:nvPr/>
          </p:nvSpPr>
          <p:spPr>
            <a:xfrm>
              <a:off x="217364" y="1719124"/>
              <a:ext cx="1905000" cy="523220"/>
            </a:xfrm>
            <a:prstGeom prst="rect">
              <a:avLst/>
            </a:prstGeom>
            <a:noFill/>
          </p:spPr>
          <p:txBody>
            <a:bodyPr wrap="square" rtlCol="0">
              <a:spAutoFit/>
            </a:bodyPr>
            <a:lstStyle/>
            <a:p>
              <a:pPr algn="ctr"/>
              <a:r>
                <a:rPr lang="en-US" sz="1400" dirty="0" smtClean="0"/>
                <a:t>Limit of linearity (off-scale/bleed-through)</a:t>
              </a:r>
              <a:endParaRPr lang="en-US" sz="1400" dirty="0"/>
            </a:p>
          </p:txBody>
        </p:sp>
        <p:sp>
          <p:nvSpPr>
            <p:cNvPr id="27" name="TextBox 26"/>
            <p:cNvSpPr txBox="1"/>
            <p:nvPr/>
          </p:nvSpPr>
          <p:spPr>
            <a:xfrm>
              <a:off x="53728" y="1444823"/>
              <a:ext cx="2232272" cy="307777"/>
            </a:xfrm>
            <a:prstGeom prst="rect">
              <a:avLst/>
            </a:prstGeom>
            <a:noFill/>
          </p:spPr>
          <p:txBody>
            <a:bodyPr wrap="square" rtlCol="0">
              <a:spAutoFit/>
            </a:bodyPr>
            <a:lstStyle/>
            <a:p>
              <a:pPr algn="ctr"/>
              <a:r>
                <a:rPr lang="en-US" sz="1400" dirty="0" smtClean="0"/>
                <a:t>Recognition of artifacts</a:t>
              </a:r>
              <a:endParaRPr lang="en-US" sz="1400" dirty="0"/>
            </a:p>
          </p:txBody>
        </p:sp>
        <p:sp>
          <p:nvSpPr>
            <p:cNvPr id="28" name="TextBox 27"/>
            <p:cNvSpPr txBox="1"/>
            <p:nvPr/>
          </p:nvSpPr>
          <p:spPr>
            <a:xfrm>
              <a:off x="217364" y="2262704"/>
              <a:ext cx="1905000" cy="523220"/>
            </a:xfrm>
            <a:prstGeom prst="rect">
              <a:avLst/>
            </a:prstGeom>
            <a:noFill/>
          </p:spPr>
          <p:txBody>
            <a:bodyPr wrap="square" rtlCol="0">
              <a:spAutoFit/>
            </a:bodyPr>
            <a:lstStyle/>
            <a:p>
              <a:pPr algn="ctr"/>
              <a:r>
                <a:rPr lang="en-US" sz="1400" dirty="0" smtClean="0"/>
                <a:t>Peak height ratios (3.3)</a:t>
              </a:r>
              <a:endParaRPr lang="en-US" sz="1400" dirty="0"/>
            </a:p>
          </p:txBody>
        </p:sp>
        <p:sp>
          <p:nvSpPr>
            <p:cNvPr id="36" name="TextBox 35"/>
            <p:cNvSpPr txBox="1"/>
            <p:nvPr/>
          </p:nvSpPr>
          <p:spPr>
            <a:xfrm>
              <a:off x="135954" y="3048000"/>
              <a:ext cx="1905000" cy="954107"/>
            </a:xfrm>
            <a:prstGeom prst="rect">
              <a:avLst/>
            </a:prstGeom>
            <a:noFill/>
          </p:spPr>
          <p:txBody>
            <a:bodyPr wrap="square" rtlCol="0">
              <a:spAutoFit/>
            </a:bodyPr>
            <a:lstStyle/>
            <a:p>
              <a:pPr algn="ctr"/>
              <a:r>
                <a:rPr lang="en-US" sz="1400" dirty="0" smtClean="0"/>
                <a:t>Running applicable known mixtures to establish and assess protocols </a:t>
              </a:r>
              <a:endParaRPr lang="en-US" sz="1400" dirty="0"/>
            </a:p>
          </p:txBody>
        </p:sp>
        <p:sp>
          <p:nvSpPr>
            <p:cNvPr id="43" name="TextBox 42"/>
            <p:cNvSpPr txBox="1"/>
            <p:nvPr/>
          </p:nvSpPr>
          <p:spPr>
            <a:xfrm>
              <a:off x="76200" y="5029200"/>
              <a:ext cx="2057400" cy="738664"/>
            </a:xfrm>
            <a:prstGeom prst="rect">
              <a:avLst/>
            </a:prstGeom>
            <a:noFill/>
          </p:spPr>
          <p:txBody>
            <a:bodyPr wrap="square" rtlCol="0">
              <a:spAutoFit/>
            </a:bodyPr>
            <a:lstStyle/>
            <a:p>
              <a:pPr algn="ctr"/>
              <a:r>
                <a:rPr lang="en-US" sz="1400" dirty="0" smtClean="0"/>
                <a:t>Population allele frequencies defined and validated for HWE</a:t>
              </a:r>
              <a:endParaRPr lang="en-US" sz="1400" dirty="0"/>
            </a:p>
          </p:txBody>
        </p:sp>
        <p:sp>
          <p:nvSpPr>
            <p:cNvPr id="44" name="TextBox 43"/>
            <p:cNvSpPr txBox="1"/>
            <p:nvPr/>
          </p:nvSpPr>
          <p:spPr>
            <a:xfrm>
              <a:off x="76200" y="5943600"/>
              <a:ext cx="2057400" cy="738664"/>
            </a:xfrm>
            <a:prstGeom prst="rect">
              <a:avLst/>
            </a:prstGeom>
            <a:noFill/>
          </p:spPr>
          <p:txBody>
            <a:bodyPr wrap="square" rtlCol="0">
              <a:spAutoFit/>
            </a:bodyPr>
            <a:lstStyle/>
            <a:p>
              <a:pPr algn="ctr"/>
              <a:r>
                <a:rPr lang="en-US" sz="1400" dirty="0" smtClean="0"/>
                <a:t>Software validation to confirm calculations (Section 5)</a:t>
              </a:r>
              <a:endParaRPr lang="en-US" sz="1400" dirty="0"/>
            </a:p>
          </p:txBody>
        </p:sp>
      </p:grpSp>
      <p:grpSp>
        <p:nvGrpSpPr>
          <p:cNvPr id="11" name="Group 10"/>
          <p:cNvGrpSpPr/>
          <p:nvPr/>
        </p:nvGrpSpPr>
        <p:grpSpPr>
          <a:xfrm>
            <a:off x="8153400" y="2743200"/>
            <a:ext cx="838200" cy="3786664"/>
            <a:chOff x="8229600" y="2743200"/>
            <a:chExt cx="838200" cy="3786664"/>
          </a:xfrm>
        </p:grpSpPr>
        <p:sp>
          <p:nvSpPr>
            <p:cNvPr id="51" name="Rounded Rectangle 50"/>
            <p:cNvSpPr/>
            <p:nvPr/>
          </p:nvSpPr>
          <p:spPr>
            <a:xfrm>
              <a:off x="8268625" y="2743200"/>
              <a:ext cx="722975" cy="3786664"/>
            </a:xfrm>
            <a:prstGeom prst="roundRect">
              <a:avLst>
                <a:gd name="adj" fmla="val 5747"/>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29600" y="4154269"/>
              <a:ext cx="838200" cy="646331"/>
            </a:xfrm>
            <a:prstGeom prst="rect">
              <a:avLst/>
            </a:prstGeom>
            <a:noFill/>
          </p:spPr>
          <p:txBody>
            <a:bodyPr wrap="square" rtlCol="0">
              <a:spAutoFit/>
            </a:bodyPr>
            <a:lstStyle/>
            <a:p>
              <a:pPr algn="ctr"/>
              <a:r>
                <a:rPr lang="en-US" dirty="0" smtClean="0">
                  <a:solidFill>
                    <a:schemeClr val="bg1">
                      <a:lumMod val="50000"/>
                    </a:schemeClr>
                  </a:solidFill>
                </a:rPr>
                <a:t>Prob. Gen. </a:t>
              </a:r>
              <a:endParaRPr lang="en-US" dirty="0">
                <a:solidFill>
                  <a:schemeClr val="bg1">
                    <a:lumMod val="50000"/>
                  </a:schemeClr>
                </a:solidFill>
              </a:endParaRPr>
            </a:p>
          </p:txBody>
        </p:sp>
      </p:grpSp>
      <p:sp>
        <p:nvSpPr>
          <p:cNvPr id="8" name="Title 7"/>
          <p:cNvSpPr>
            <a:spLocks noGrp="1"/>
          </p:cNvSpPr>
          <p:nvPr>
            <p:ph type="title"/>
          </p:nvPr>
        </p:nvSpPr>
        <p:spPr>
          <a:xfrm>
            <a:off x="1600200" y="-76200"/>
            <a:ext cx="7162800" cy="837863"/>
          </a:xfrm>
        </p:spPr>
        <p:txBody>
          <a:bodyPr/>
          <a:lstStyle/>
          <a:p>
            <a:r>
              <a:rPr lang="en-US" dirty="0" smtClean="0"/>
              <a:t>A Visual Executive Summary</a:t>
            </a:r>
            <a:endParaRPr lang="en-US" dirty="0"/>
          </a:p>
        </p:txBody>
      </p:sp>
      <p:grpSp>
        <p:nvGrpSpPr>
          <p:cNvPr id="13" name="Group 12"/>
          <p:cNvGrpSpPr/>
          <p:nvPr/>
        </p:nvGrpSpPr>
        <p:grpSpPr>
          <a:xfrm>
            <a:off x="2057400" y="685800"/>
            <a:ext cx="5921128" cy="1978223"/>
            <a:chOff x="2057400" y="685800"/>
            <a:chExt cx="5921128" cy="1978223"/>
          </a:xfrm>
        </p:grpSpPr>
        <p:sp>
          <p:nvSpPr>
            <p:cNvPr id="5" name="Rounded Rectangle 4"/>
            <p:cNvSpPr/>
            <p:nvPr/>
          </p:nvSpPr>
          <p:spPr>
            <a:xfrm>
              <a:off x="2384672" y="685800"/>
              <a:ext cx="5593856" cy="1978223"/>
            </a:xfrm>
            <a:prstGeom prst="roundRect">
              <a:avLst>
                <a:gd name="adj" fmla="val 574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1637253" y="1558076"/>
              <a:ext cx="1148071" cy="307777"/>
            </a:xfrm>
            <a:prstGeom prst="rect">
              <a:avLst/>
            </a:prstGeom>
            <a:noFill/>
          </p:spPr>
          <p:txBody>
            <a:bodyPr wrap="none" rtlCol="0">
              <a:spAutoFit/>
            </a:bodyPr>
            <a:lstStyle/>
            <a:p>
              <a:pPr algn="ctr"/>
              <a:r>
                <a:rPr lang="en-US" sz="1400" b="1" dirty="0" smtClean="0">
                  <a:solidFill>
                    <a:srgbClr val="008000"/>
                  </a:solidFill>
                </a:rPr>
                <a:t>Appendix 1</a:t>
              </a:r>
              <a:endParaRPr lang="en-US" sz="1400" b="1" dirty="0">
                <a:solidFill>
                  <a:srgbClr val="008000"/>
                </a:solidFill>
              </a:endParaRPr>
            </a:p>
          </p:txBody>
        </p:sp>
      </p:grpSp>
      <p:grpSp>
        <p:nvGrpSpPr>
          <p:cNvPr id="14" name="Group 13"/>
          <p:cNvGrpSpPr/>
          <p:nvPr/>
        </p:nvGrpSpPr>
        <p:grpSpPr>
          <a:xfrm>
            <a:off x="2057400" y="2762250"/>
            <a:ext cx="5921128" cy="2266950"/>
            <a:chOff x="2057400" y="2762250"/>
            <a:chExt cx="5921128" cy="2266950"/>
          </a:xfrm>
        </p:grpSpPr>
        <p:sp>
          <p:nvSpPr>
            <p:cNvPr id="46" name="Rounded Rectangle 45"/>
            <p:cNvSpPr/>
            <p:nvPr/>
          </p:nvSpPr>
          <p:spPr>
            <a:xfrm>
              <a:off x="2384672" y="2762250"/>
              <a:ext cx="5593856" cy="2266950"/>
            </a:xfrm>
            <a:prstGeom prst="roundRect">
              <a:avLst>
                <a:gd name="adj" fmla="val 574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6200000">
              <a:off x="1637253" y="3767876"/>
              <a:ext cx="1148071" cy="307777"/>
            </a:xfrm>
            <a:prstGeom prst="rect">
              <a:avLst/>
            </a:prstGeom>
            <a:noFill/>
          </p:spPr>
          <p:txBody>
            <a:bodyPr wrap="none" rtlCol="0">
              <a:spAutoFit/>
            </a:bodyPr>
            <a:lstStyle/>
            <a:p>
              <a:pPr algn="ctr"/>
              <a:r>
                <a:rPr lang="en-US" sz="1400" b="1" dirty="0" smtClean="0">
                  <a:solidFill>
                    <a:srgbClr val="008000"/>
                  </a:solidFill>
                </a:rPr>
                <a:t>Appendix 2</a:t>
              </a:r>
              <a:endParaRPr lang="en-US" sz="1400" b="1" dirty="0">
                <a:solidFill>
                  <a:srgbClr val="008000"/>
                </a:solidFill>
              </a:endParaRPr>
            </a:p>
          </p:txBody>
        </p:sp>
      </p:grpSp>
      <p:grpSp>
        <p:nvGrpSpPr>
          <p:cNvPr id="15" name="Group 14"/>
          <p:cNvGrpSpPr/>
          <p:nvPr/>
        </p:nvGrpSpPr>
        <p:grpSpPr>
          <a:xfrm>
            <a:off x="2296180" y="5580714"/>
            <a:ext cx="4790420" cy="1124886"/>
            <a:chOff x="2296180" y="5580714"/>
            <a:chExt cx="4790420" cy="1124886"/>
          </a:xfrm>
        </p:grpSpPr>
        <p:sp>
          <p:nvSpPr>
            <p:cNvPr id="47" name="Rounded Rectangle 46"/>
            <p:cNvSpPr/>
            <p:nvPr/>
          </p:nvSpPr>
          <p:spPr>
            <a:xfrm>
              <a:off x="2971800" y="6019800"/>
              <a:ext cx="1450244" cy="685800"/>
            </a:xfrm>
            <a:prstGeom prst="roundRect">
              <a:avLst>
                <a:gd name="adj" fmla="val 574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498244" y="6019800"/>
              <a:ext cx="1219200" cy="685800"/>
            </a:xfrm>
            <a:prstGeom prst="roundRect">
              <a:avLst>
                <a:gd name="adj" fmla="val 574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791200" y="6019800"/>
              <a:ext cx="1295400" cy="685800"/>
            </a:xfrm>
            <a:prstGeom prst="roundRect">
              <a:avLst>
                <a:gd name="adj" fmla="val 574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6200000">
              <a:off x="2033447" y="5843447"/>
              <a:ext cx="1048685" cy="523220"/>
            </a:xfrm>
            <a:prstGeom prst="rect">
              <a:avLst/>
            </a:prstGeom>
            <a:noFill/>
          </p:spPr>
          <p:txBody>
            <a:bodyPr wrap="none" rtlCol="0">
              <a:spAutoFit/>
            </a:bodyPr>
            <a:lstStyle/>
            <a:p>
              <a:pPr algn="ctr"/>
              <a:r>
                <a:rPr lang="en-US" sz="1400" b="1" dirty="0" smtClean="0">
                  <a:solidFill>
                    <a:srgbClr val="008000"/>
                  </a:solidFill>
                </a:rPr>
                <a:t>Appendix </a:t>
              </a:r>
            </a:p>
            <a:p>
              <a:pPr algn="ctr"/>
              <a:r>
                <a:rPr lang="en-US" sz="1400" b="1" dirty="0" smtClean="0">
                  <a:solidFill>
                    <a:srgbClr val="008000"/>
                  </a:solidFill>
                </a:rPr>
                <a:t>3a, 3b, 3c</a:t>
              </a:r>
              <a:endParaRPr lang="en-US" sz="1400" b="1" dirty="0">
                <a:solidFill>
                  <a:srgbClr val="008000"/>
                </a:solidFill>
              </a:endParaRPr>
            </a:p>
          </p:txBody>
        </p:sp>
      </p:grpSp>
      <p:sp>
        <p:nvSpPr>
          <p:cNvPr id="6" name="TextBox 5"/>
          <p:cNvSpPr txBox="1"/>
          <p:nvPr/>
        </p:nvSpPr>
        <p:spPr>
          <a:xfrm>
            <a:off x="7239000" y="1600200"/>
            <a:ext cx="1678250" cy="646331"/>
          </a:xfrm>
          <a:prstGeom prst="rect">
            <a:avLst/>
          </a:prstGeom>
          <a:solidFill>
            <a:srgbClr val="FFFF00"/>
          </a:solidFill>
        </p:spPr>
        <p:txBody>
          <a:bodyPr wrap="square" rtlCol="0">
            <a:spAutoFit/>
          </a:bodyPr>
          <a:lstStyle/>
          <a:p>
            <a:pPr algn="ctr"/>
            <a:r>
              <a:rPr lang="en-US" b="1" dirty="0" smtClean="0">
                <a:solidFill>
                  <a:srgbClr val="00B050"/>
                </a:solidFill>
              </a:rPr>
              <a:t>With worked examples</a:t>
            </a:r>
            <a:endParaRPr lang="en-US" b="1" dirty="0">
              <a:solidFill>
                <a:srgbClr val="00B050"/>
              </a:solidFill>
            </a:endParaRPr>
          </a:p>
        </p:txBody>
      </p:sp>
    </p:spTree>
    <p:extLst>
      <p:ext uri="{BB962C8B-B14F-4D97-AF65-F5344CB8AC3E}">
        <p14:creationId xmlns:p14="http://schemas.microsoft.com/office/powerpoint/2010/main" xmlns="" val="31515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up)">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down)">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barn(outVertical)">
                                      <p:cBhvr>
                                        <p:cTn id="86" dur="500"/>
                                        <p:tgtEl>
                                          <p:spTgt spid="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left)">
                                      <p:cBhvr>
                                        <p:cTn id="91" dur="5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9" grpId="0" animBg="1"/>
      <p:bldP spid="64520" grpId="0" animBg="1"/>
      <p:bldP spid="64521" grpId="0" animBg="1"/>
      <p:bldP spid="20"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74638"/>
            <a:ext cx="7391400" cy="1143000"/>
          </a:xfrm>
        </p:spPr>
        <p:txBody>
          <a:bodyPr/>
          <a:lstStyle/>
          <a:p>
            <a:r>
              <a:rPr lang="en-US" sz="3600" dirty="0" smtClean="0"/>
              <a:t>A Few of the “Fundamental Tenets”</a:t>
            </a:r>
            <a:br>
              <a:rPr lang="en-US" sz="3600" dirty="0" smtClean="0"/>
            </a:br>
            <a:r>
              <a:rPr lang="en-US" sz="2800" dirty="0" smtClean="0"/>
              <a:t>(can be adopted into future QAS revisions)</a:t>
            </a:r>
            <a:endParaRPr lang="en-US" sz="3600" dirty="0"/>
          </a:p>
        </p:txBody>
      </p:sp>
      <p:sp>
        <p:nvSpPr>
          <p:cNvPr id="4" name="Content Placeholder 3"/>
          <p:cNvSpPr>
            <a:spLocks noGrp="1"/>
          </p:cNvSpPr>
          <p:nvPr>
            <p:ph idx="1"/>
          </p:nvPr>
        </p:nvSpPr>
        <p:spPr>
          <a:xfrm>
            <a:off x="457200" y="1600200"/>
            <a:ext cx="8458200" cy="5105400"/>
          </a:xfrm>
        </p:spPr>
        <p:txBody>
          <a:bodyPr>
            <a:normAutofit/>
          </a:bodyPr>
          <a:lstStyle/>
          <a:p>
            <a:pPr marL="0" indent="0">
              <a:buNone/>
            </a:pPr>
            <a:r>
              <a:rPr lang="en-US" sz="2400" b="1" dirty="0" smtClean="0"/>
              <a:t>I. </a:t>
            </a:r>
            <a:r>
              <a:rPr lang="en-US" sz="2400" dirty="0" smtClean="0"/>
              <a:t>(</a:t>
            </a:r>
            <a:r>
              <a:rPr lang="en-US" sz="2400" dirty="0"/>
              <a:t>1.1) The Laboratory </a:t>
            </a:r>
            <a:r>
              <a:rPr lang="en-US" sz="2400" dirty="0">
                <a:solidFill>
                  <a:srgbClr val="0000FF"/>
                </a:solidFill>
              </a:rPr>
              <a:t>shall </a:t>
            </a:r>
            <a:r>
              <a:rPr lang="en-US" sz="2400" dirty="0"/>
              <a:t>establish an analytical threshold. </a:t>
            </a:r>
            <a:r>
              <a:rPr lang="en-US" sz="2400" dirty="0" smtClean="0"/>
              <a:t> </a:t>
            </a:r>
            <a:endParaRPr lang="en-US" sz="2400" dirty="0"/>
          </a:p>
          <a:p>
            <a:pPr marL="0" indent="0">
              <a:buNone/>
            </a:pPr>
            <a:endParaRPr lang="en-US" sz="1400" b="1" dirty="0" smtClean="0"/>
          </a:p>
          <a:p>
            <a:pPr marL="0" indent="0">
              <a:buNone/>
            </a:pPr>
            <a:r>
              <a:rPr lang="en-US" sz="2400" b="1" dirty="0" smtClean="0"/>
              <a:t>XI</a:t>
            </a:r>
            <a:r>
              <a:rPr lang="en-US" sz="2400" b="1" dirty="0"/>
              <a:t>. </a:t>
            </a:r>
            <a:r>
              <a:rPr lang="en-US" sz="2400" dirty="0"/>
              <a:t>(3.5 Intro)</a:t>
            </a:r>
            <a:r>
              <a:rPr lang="en-US" sz="2400" b="1" dirty="0"/>
              <a:t> </a:t>
            </a:r>
            <a:r>
              <a:rPr lang="en-US" sz="2400" dirty="0"/>
              <a:t>The primary goal of mixture interpretation </a:t>
            </a:r>
            <a:r>
              <a:rPr lang="en-US" sz="2400" dirty="0">
                <a:solidFill>
                  <a:srgbClr val="0000FF"/>
                </a:solidFill>
              </a:rPr>
              <a:t>shall</a:t>
            </a:r>
            <a:r>
              <a:rPr lang="en-US" sz="2400" dirty="0"/>
              <a:t> be to determine the possible </a:t>
            </a:r>
            <a:r>
              <a:rPr lang="en-US" sz="2400" u="sng" dirty="0"/>
              <a:t>genotype</a:t>
            </a:r>
            <a:r>
              <a:rPr lang="en-US" sz="2400" dirty="0"/>
              <a:t> combinations of the contributors.  </a:t>
            </a:r>
          </a:p>
          <a:p>
            <a:pPr marL="0" indent="0">
              <a:buNone/>
            </a:pPr>
            <a:endParaRPr lang="en-US" sz="1400" b="1" dirty="0" smtClean="0"/>
          </a:p>
          <a:p>
            <a:pPr marL="0" indent="0">
              <a:buNone/>
            </a:pPr>
            <a:r>
              <a:rPr lang="en-US" sz="2400" b="1" dirty="0" smtClean="0"/>
              <a:t>XIII</a:t>
            </a:r>
            <a:r>
              <a:rPr lang="en-US" sz="2400" b="1" dirty="0"/>
              <a:t>. </a:t>
            </a:r>
            <a:r>
              <a:rPr lang="en-US" sz="2400" dirty="0"/>
              <a:t>(3.5.3) Interpretation guidelines for mixtures of more than two people </a:t>
            </a:r>
            <a:r>
              <a:rPr lang="en-US" sz="2400" dirty="0">
                <a:solidFill>
                  <a:srgbClr val="0000FF"/>
                </a:solidFill>
              </a:rPr>
              <a:t>shall </a:t>
            </a:r>
            <a:r>
              <a:rPr lang="en-US" sz="2400" dirty="0"/>
              <a:t>be established based upon validation data from mixtures of more than two contributors. </a:t>
            </a:r>
            <a:endParaRPr lang="en-US" sz="2400" dirty="0" smtClean="0"/>
          </a:p>
          <a:p>
            <a:pPr marL="0" indent="0">
              <a:buNone/>
            </a:pPr>
            <a:endParaRPr lang="en-US" sz="1400" b="1" dirty="0" smtClean="0"/>
          </a:p>
          <a:p>
            <a:pPr marL="0" indent="0">
              <a:buNone/>
            </a:pPr>
            <a:r>
              <a:rPr lang="en-US" sz="2400" b="1" dirty="0" smtClean="0"/>
              <a:t>XXII</a:t>
            </a:r>
            <a:r>
              <a:rPr lang="en-US" sz="2400" b="1" dirty="0"/>
              <a:t>. </a:t>
            </a:r>
            <a:r>
              <a:rPr lang="en-US" sz="2400" dirty="0"/>
              <a:t>(4.1.8) Interpretations that involve the assumption of close biological relatives </a:t>
            </a:r>
            <a:r>
              <a:rPr lang="en-US" sz="2400" dirty="0">
                <a:solidFill>
                  <a:srgbClr val="0000FF"/>
                </a:solidFill>
              </a:rPr>
              <a:t>shall </a:t>
            </a:r>
            <a:r>
              <a:rPr lang="en-US" sz="2400" dirty="0"/>
              <a:t>be supported with an appropriate statistical model (i.e., CPI “</a:t>
            </a:r>
            <a:r>
              <a:rPr lang="en-US" sz="2400" u="sng" dirty="0"/>
              <a:t>random</a:t>
            </a:r>
            <a:r>
              <a:rPr lang="en-US" sz="2400" dirty="0"/>
              <a:t> man not excluded” shall not be used</a:t>
            </a:r>
            <a:r>
              <a:rPr lang="en-US" sz="2400" dirty="0" smtClean="0"/>
              <a:t>).</a:t>
            </a:r>
            <a:endParaRPr lang="en-US" sz="2400" dirty="0"/>
          </a:p>
        </p:txBody>
      </p:sp>
    </p:spTree>
    <p:extLst>
      <p:ext uri="{BB962C8B-B14F-4D97-AF65-F5344CB8AC3E}">
        <p14:creationId xmlns:p14="http://schemas.microsoft.com/office/powerpoint/2010/main" xmlns="" val="388953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1447800" y="228600"/>
            <a:ext cx="7696200" cy="1143000"/>
          </a:xfrm>
        </p:spPr>
        <p:txBody>
          <a:bodyPr/>
          <a:lstStyle/>
          <a:p>
            <a:r>
              <a:rPr lang="en-US" altLang="en-US" sz="4000" dirty="0" smtClean="0"/>
              <a:t>Autosomal STR Interpretation</a:t>
            </a:r>
            <a:r>
              <a:rPr lang="en-US" altLang="en-US" dirty="0" smtClean="0"/>
              <a:t/>
            </a:r>
            <a:br>
              <a:rPr lang="en-US" altLang="en-US" dirty="0" smtClean="0"/>
            </a:br>
            <a:r>
              <a:rPr lang="en-US" altLang="en-US" dirty="0" smtClean="0"/>
              <a:t>Pending/Outstanding Issues</a:t>
            </a:r>
          </a:p>
        </p:txBody>
      </p:sp>
      <p:sp>
        <p:nvSpPr>
          <p:cNvPr id="18435" name="Rectangle 3"/>
          <p:cNvSpPr>
            <a:spLocks noGrp="1"/>
          </p:cNvSpPr>
          <p:nvPr>
            <p:ph type="body" idx="4294967295"/>
          </p:nvPr>
        </p:nvSpPr>
        <p:spPr bwMode="auto">
          <a:xfrm>
            <a:off x="685800" y="1676400"/>
            <a:ext cx="8153400" cy="4419600"/>
          </a:xfrm>
          <a:solidFill>
            <a:srgbClr val="D9D9D9"/>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dirty="0" smtClean="0"/>
              <a:t>Assigned portions of the document to each committee member and we are planning </a:t>
            </a:r>
            <a:r>
              <a:rPr lang="en-US" dirty="0"/>
              <a:t>a</a:t>
            </a:r>
            <a:r>
              <a:rPr lang="en-US" dirty="0" smtClean="0"/>
              <a:t> webinar to discuss document revisions</a:t>
            </a:r>
          </a:p>
          <a:p>
            <a:pPr lvl="1">
              <a:defRPr/>
            </a:pPr>
            <a:r>
              <a:rPr lang="en-US" dirty="0" smtClean="0">
                <a:solidFill>
                  <a:srgbClr val="0000FF"/>
                </a:solidFill>
              </a:rPr>
              <a:t>March 11, 2015 (1-3 p.m. Eastern) </a:t>
            </a:r>
          </a:p>
          <a:p>
            <a:pPr marL="0" indent="0">
              <a:buNone/>
              <a:defRPr/>
            </a:pPr>
            <a:endParaRPr lang="en-US" dirty="0" smtClean="0"/>
          </a:p>
          <a:p>
            <a:pPr>
              <a:defRPr/>
            </a:pPr>
            <a:r>
              <a:rPr lang="en-US" dirty="0" smtClean="0"/>
              <a:t>Plan to have document to the Executive Board by the end of March (aiming for March 24)</a:t>
            </a:r>
          </a:p>
          <a:p>
            <a:pPr lvl="1">
              <a:defRPr/>
            </a:pPr>
            <a:endParaRPr lang="en-US" dirty="0" smtClean="0"/>
          </a:p>
          <a:p>
            <a:pPr>
              <a:defRPr/>
            </a:pPr>
            <a:r>
              <a:rPr lang="en-US" b="1" dirty="0" smtClean="0">
                <a:solidFill>
                  <a:srgbClr val="0000FF"/>
                </a:solidFill>
              </a:rPr>
              <a:t>Goal to have revised guidelines and examples document for distribution by </a:t>
            </a:r>
            <a:r>
              <a:rPr lang="en-US" b="1" dirty="0" smtClean="0">
                <a:solidFill>
                  <a:srgbClr val="FF0000"/>
                </a:solidFill>
              </a:rPr>
              <a:t>July 2015 </a:t>
            </a:r>
            <a:r>
              <a:rPr lang="en-US" b="1" dirty="0" smtClean="0">
                <a:solidFill>
                  <a:srgbClr val="0000FF"/>
                </a:solidFill>
              </a:rPr>
              <a:t>meeting</a:t>
            </a: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
          <p:cNvSpPr txBox="1">
            <a:spLocks noChangeArrowheads="1"/>
          </p:cNvSpPr>
          <p:nvPr/>
        </p:nvSpPr>
        <p:spPr bwMode="auto">
          <a:xfrm>
            <a:off x="630238" y="5486400"/>
            <a:ext cx="78279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Calibri" panose="020F0502020204030204" pitchFamily="34" charset="0"/>
              </a:rPr>
              <a:t>Autosomal STR Interpretation Committee</a:t>
            </a:r>
          </a:p>
        </p:txBody>
      </p:sp>
      <p:sp>
        <p:nvSpPr>
          <p:cNvPr id="23555" name="Rectangle 2"/>
          <p:cNvSpPr>
            <a:spLocks noChangeArrowheads="1"/>
          </p:cNvSpPr>
          <p:nvPr/>
        </p:nvSpPr>
        <p:spPr bwMode="auto">
          <a:xfrm>
            <a:off x="1143000" y="1828800"/>
            <a:ext cx="6705600" cy="225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1200" dirty="0"/>
          </a:p>
          <a:p>
            <a:pPr eaLnBrk="1" hangingPunct="1">
              <a:lnSpc>
                <a:spcPct val="80000"/>
              </a:lnSpc>
            </a:pPr>
            <a:endParaRPr lang="en-US" altLang="en-US" sz="1400" dirty="0"/>
          </a:p>
          <a:p>
            <a:pPr algn="ctr" eaLnBrk="1" hangingPunct="1"/>
            <a:r>
              <a:rPr lang="en-US" altLang="en-US" sz="6000" b="1" dirty="0"/>
              <a:t>CODIS</a:t>
            </a:r>
          </a:p>
          <a:p>
            <a:pPr algn="ctr" eaLnBrk="1" hangingPunct="1"/>
            <a:r>
              <a:rPr lang="en-US" altLang="en-US" sz="6000" b="1" dirty="0"/>
              <a:t>Committee</a:t>
            </a:r>
          </a:p>
        </p:txBody>
      </p:sp>
    </p:spTree>
    <p:extLst>
      <p:ext uri="{BB962C8B-B14F-4D97-AF65-F5344CB8AC3E}">
        <p14:creationId xmlns:p14="http://schemas.microsoft.com/office/powerpoint/2010/main" xmlns="" val="356789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idx="4294967295"/>
          </p:nvPr>
        </p:nvSpPr>
        <p:spPr bwMode="auto">
          <a:xfrm>
            <a:off x="685800" y="1600200"/>
            <a:ext cx="7772400" cy="4495800"/>
          </a:xfrm>
          <a:solidFill>
            <a:srgbClr val="D9D9D9"/>
          </a:solidFill>
        </p:spPr>
        <p:txBody>
          <a:bodyPr wrap="square" numCol="1" anchor="t" anchorCtr="0" compatLnSpc="1">
            <a:prstTxWarp prst="textNoShape">
              <a:avLst/>
            </a:prstTxWarp>
            <a:normAutofit fontScale="77500" lnSpcReduction="20000"/>
          </a:bodyPr>
          <a:lstStyle/>
          <a:p>
            <a:pPr marL="342900" lvl="1" indent="-342900">
              <a:buFont typeface="Arial" charset="0"/>
              <a:buChar char="•"/>
            </a:pPr>
            <a:endParaRPr lang="en-US" sz="1600" dirty="0" smtClean="0"/>
          </a:p>
          <a:p>
            <a:pPr marL="342900" lvl="1" indent="-342900">
              <a:buFont typeface="Arial" charset="0"/>
              <a:buChar char="•"/>
            </a:pPr>
            <a:r>
              <a:rPr lang="en-US" sz="4500" smtClean="0"/>
              <a:t>Posting of Guidelines </a:t>
            </a:r>
            <a:endParaRPr lang="en-US" sz="4500" dirty="0" smtClean="0"/>
          </a:p>
          <a:p>
            <a:pPr marL="342900" lvl="1" indent="-342900">
              <a:buFont typeface="Arial" charset="0"/>
              <a:buChar char="•"/>
            </a:pPr>
            <a:r>
              <a:rPr lang="en-US" sz="4500" dirty="0" smtClean="0"/>
              <a:t>Enhanced Detection Methods Guidelines </a:t>
            </a:r>
          </a:p>
          <a:p>
            <a:pPr marL="342900" lvl="1" indent="-342900">
              <a:buFont typeface="Arial" charset="0"/>
              <a:buChar char="•"/>
            </a:pPr>
            <a:r>
              <a:rPr lang="en-US" sz="4500" dirty="0" smtClean="0"/>
              <a:t>QAS Rapid DNA Addenda</a:t>
            </a:r>
          </a:p>
          <a:p>
            <a:pPr marL="342900" lvl="1" indent="-342900">
              <a:buFont typeface="Arial" charset="0"/>
              <a:buChar char="•"/>
            </a:pPr>
            <a:r>
              <a:rPr lang="en-US" sz="4500" dirty="0" smtClean="0"/>
              <a:t>Serology Guidelines</a:t>
            </a:r>
          </a:p>
          <a:p>
            <a:pPr marL="342900" lvl="1" indent="-342900">
              <a:buFont typeface="Arial" charset="0"/>
              <a:buChar char="•"/>
            </a:pPr>
            <a:r>
              <a:rPr lang="en-US" sz="4500" dirty="0" smtClean="0"/>
              <a:t>SWGDAM web site</a:t>
            </a:r>
          </a:p>
          <a:p>
            <a:pPr marL="342900" lvl="1" indent="-342900">
              <a:buFont typeface="Arial" charset="0"/>
              <a:buChar char="•"/>
            </a:pPr>
            <a:r>
              <a:rPr lang="en-US" sz="4500" dirty="0" smtClean="0"/>
              <a:t>SWGDAM Committee/Working Group Updates</a:t>
            </a:r>
          </a:p>
        </p:txBody>
      </p:sp>
      <p:sp>
        <p:nvSpPr>
          <p:cNvPr id="5" name="Text Box 5"/>
          <p:cNvSpPr txBox="1">
            <a:spLocks noChangeArrowheads="1"/>
          </p:cNvSpPr>
          <p:nvPr/>
        </p:nvSpPr>
        <p:spPr bwMode="auto">
          <a:xfrm>
            <a:off x="1828800" y="381000"/>
            <a:ext cx="6629400" cy="830997"/>
          </a:xfrm>
          <a:prstGeom prst="rect">
            <a:avLst/>
          </a:prstGeom>
          <a:noFill/>
          <a:ln w="9525">
            <a:noFill/>
            <a:miter lim="800000"/>
            <a:headEnd/>
            <a:tailEnd/>
          </a:ln>
        </p:spPr>
        <p:txBody>
          <a:bodyPr wrap="square">
            <a:spAutoFit/>
          </a:bodyPr>
          <a:lstStyle/>
          <a:p>
            <a:pPr algn="ctr">
              <a:spcBef>
                <a:spcPct val="50000"/>
              </a:spcBef>
            </a:pPr>
            <a:r>
              <a:rPr lang="en-US" sz="4800" b="1" dirty="0" smtClean="0"/>
              <a:t>Outline</a:t>
            </a:r>
            <a:endParaRPr lang="en-US" sz="4800" b="1" dirty="0"/>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r>
              <a:rPr lang="en-US" smtClean="0"/>
              <a:t>CODIS Committee</a:t>
            </a:r>
          </a:p>
        </p:txBody>
      </p:sp>
      <p:sp>
        <p:nvSpPr>
          <p:cNvPr id="63491" name="Rectangle 3"/>
          <p:cNvSpPr>
            <a:spLocks noGrp="1"/>
          </p:cNvSpPr>
          <p:nvPr>
            <p:ph type="body" idx="4294967295"/>
          </p:nvPr>
        </p:nvSpPr>
        <p:spPr bwMode="auto">
          <a:xfrm>
            <a:off x="457200" y="1600200"/>
            <a:ext cx="8229600" cy="4876800"/>
          </a:xfrm>
          <a:solidFill>
            <a:srgbClr val="D9D9D9"/>
          </a:solidFill>
        </p:spPr>
        <p:txBody>
          <a:bodyPr wrap="square" numCol="1" anchor="t" anchorCtr="0" compatLnSpc="1">
            <a:prstTxWarp prst="textNoShape">
              <a:avLst/>
            </a:prstTxWarp>
            <a:normAutofit lnSpcReduction="10000"/>
          </a:bodyPr>
          <a:lstStyle/>
          <a:p>
            <a:pPr>
              <a:lnSpc>
                <a:spcPct val="90000"/>
              </a:lnSpc>
              <a:buFont typeface="Arial" charset="0"/>
              <a:buNone/>
            </a:pPr>
            <a:r>
              <a:rPr lang="en-US" sz="2000" b="1" dirty="0" smtClean="0">
                <a:latin typeface="Times New Roman" pitchFamily="18" charset="0"/>
              </a:rPr>
              <a:t>Objectives:</a:t>
            </a:r>
          </a:p>
          <a:p>
            <a:pPr>
              <a:lnSpc>
                <a:spcPct val="90000"/>
              </a:lnSpc>
              <a:buFont typeface="Arial" charset="0"/>
              <a:buNone/>
            </a:pPr>
            <a:endParaRPr lang="en-US" sz="800" b="1" dirty="0" smtClean="0">
              <a:latin typeface="Times New Roman" pitchFamily="18" charset="0"/>
            </a:endParaRPr>
          </a:p>
          <a:p>
            <a:pPr>
              <a:lnSpc>
                <a:spcPct val="90000"/>
              </a:lnSpc>
            </a:pPr>
            <a:r>
              <a:rPr lang="en-US" sz="2100" dirty="0">
                <a:solidFill>
                  <a:prstClr val="black"/>
                </a:solidFill>
                <a:latin typeface="Times New Roman" pitchFamily="18" charset="0"/>
                <a:cs typeface="Times New Roman" pitchFamily="18" charset="0"/>
              </a:rPr>
              <a:t>To identify, evaluate and research issues relating to the use of CODIS in federal, state and local forensic laboratories</a:t>
            </a:r>
            <a:endParaRPr lang="en-US" sz="2100" dirty="0" smtClean="0">
              <a:latin typeface="Times New Roman" pitchFamily="18" charset="0"/>
              <a:cs typeface="Times New Roman" pitchFamily="18" charset="0"/>
            </a:endParaRPr>
          </a:p>
          <a:p>
            <a:pPr>
              <a:lnSpc>
                <a:spcPct val="90000"/>
              </a:lnSpc>
            </a:pPr>
            <a:endParaRPr lang="en-US" sz="2000" dirty="0" smtClean="0">
              <a:latin typeface="Times New Roman" pitchFamily="18" charset="0"/>
            </a:endParaRPr>
          </a:p>
          <a:p>
            <a:pPr lvl="1">
              <a:lnSpc>
                <a:spcPct val="90000"/>
              </a:lnSpc>
            </a:pPr>
            <a:r>
              <a:rPr lang="en-US" sz="1600" dirty="0" smtClean="0">
                <a:latin typeface="Times New Roman" pitchFamily="18" charset="0"/>
              </a:rPr>
              <a:t>If in the course of the review of such issues, the CODIS committee determines that revisions to the FBI Director’s Quality Assurance Standards for Forensic DNA Testing Laboratories and Convicted Offender DNA </a:t>
            </a:r>
            <a:r>
              <a:rPr lang="en-US" sz="1600" dirty="0" err="1" smtClean="0">
                <a:latin typeface="Times New Roman" pitchFamily="18" charset="0"/>
              </a:rPr>
              <a:t>Databasing</a:t>
            </a:r>
            <a:r>
              <a:rPr lang="en-US" sz="1600" dirty="0" smtClean="0">
                <a:latin typeface="Times New Roman" pitchFamily="18" charset="0"/>
              </a:rPr>
              <a:t> Laboratories are needed, the committee shall recommend such changes to the Chair of SWGDAM for consideration by SWGDAM.</a:t>
            </a:r>
          </a:p>
          <a:p>
            <a:pPr>
              <a:lnSpc>
                <a:spcPct val="90000"/>
              </a:lnSpc>
            </a:pPr>
            <a:endParaRPr lang="en-US" sz="2000" dirty="0" smtClean="0">
              <a:latin typeface="Times New Roman" pitchFamily="18" charset="0"/>
            </a:endParaRPr>
          </a:p>
          <a:p>
            <a:pPr lvl="1">
              <a:lnSpc>
                <a:spcPct val="90000"/>
              </a:lnSpc>
            </a:pPr>
            <a:r>
              <a:rPr lang="en-US" sz="1600" dirty="0" smtClean="0">
                <a:latin typeface="Times New Roman" pitchFamily="18" charset="0"/>
              </a:rPr>
              <a:t>If the CODIS committee is presented with issues relating to the operation of CODIS, such as software functionality and performance, the committee shall forward such issues and their findings/recommendations through the SWGDAM chair to the Chief of the CODIS Unit.</a:t>
            </a:r>
          </a:p>
          <a:p>
            <a:pPr>
              <a:lnSpc>
                <a:spcPct val="90000"/>
              </a:lnSpc>
            </a:pPr>
            <a:endParaRPr lang="en-US" sz="2000" dirty="0" smtClean="0">
              <a:latin typeface="Times New Roman" pitchFamily="18" charset="0"/>
            </a:endParaRPr>
          </a:p>
          <a:p>
            <a:pPr lvl="1">
              <a:lnSpc>
                <a:spcPct val="90000"/>
              </a:lnSpc>
            </a:pPr>
            <a:r>
              <a:rPr lang="en-US" sz="1600" dirty="0" smtClean="0">
                <a:latin typeface="Times New Roman" pitchFamily="18" charset="0"/>
              </a:rPr>
              <a:t>The CODIS committee will review issues requested by the NDIS Procedures Board  through the SWGDAM chair and will provide their findings and recommendations through the SWGDAM chair to the Board.</a:t>
            </a:r>
          </a:p>
          <a:p>
            <a:pPr>
              <a:lnSpc>
                <a:spcPct val="90000"/>
              </a:lnSpc>
            </a:pPr>
            <a:endParaRPr lang="en-US" sz="2000" dirty="0" smtClean="0">
              <a:latin typeface="Times New Roman" pitchFamily="18" charset="0"/>
            </a:endParaRPr>
          </a:p>
        </p:txBody>
      </p:sp>
    </p:spTree>
    <p:extLst>
      <p:ext uri="{BB962C8B-B14F-4D97-AF65-F5344CB8AC3E}">
        <p14:creationId xmlns:p14="http://schemas.microsoft.com/office/powerpoint/2010/main" xmlns="" val="1818598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a:xfrm>
            <a:off x="685800" y="228600"/>
            <a:ext cx="7772400" cy="1143000"/>
          </a:xfrm>
        </p:spPr>
        <p:txBody>
          <a:bodyPr/>
          <a:lstStyle/>
          <a:p>
            <a:r>
              <a:rPr lang="en-US" sz="4800" smtClean="0"/>
              <a:t>CODIS Committee</a:t>
            </a:r>
          </a:p>
        </p:txBody>
      </p:sp>
      <p:sp>
        <p:nvSpPr>
          <p:cNvPr id="56323" name="Rectangle 3"/>
          <p:cNvSpPr>
            <a:spLocks noGrp="1"/>
          </p:cNvSpPr>
          <p:nvPr>
            <p:ph type="body" idx="4294967295"/>
          </p:nvPr>
        </p:nvSpPr>
        <p:spPr bwMode="auto">
          <a:xfrm>
            <a:off x="685800" y="1371600"/>
            <a:ext cx="7772400" cy="4648200"/>
          </a:xfrm>
          <a:solidFill>
            <a:srgbClr val="D9D9D9"/>
          </a:solidFill>
        </p:spPr>
        <p:txBody>
          <a:bodyPr wrap="square" numCol="1" anchor="t" anchorCtr="0" compatLnSpc="1">
            <a:prstTxWarp prst="textNoShape">
              <a:avLst/>
            </a:prstTxWarp>
            <a:normAutofit lnSpcReduction="10000"/>
          </a:bodyPr>
          <a:lstStyle/>
          <a:p>
            <a:pPr>
              <a:buFont typeface="Arial" charset="0"/>
              <a:buNone/>
            </a:pPr>
            <a:r>
              <a:rPr lang="en-US" sz="3600" dirty="0" smtClean="0"/>
              <a:t>	Tasks/objectives accomplished:</a:t>
            </a:r>
          </a:p>
          <a:p>
            <a:r>
              <a:rPr lang="en-US" sz="3600" dirty="0" smtClean="0"/>
              <a:t>Provided input to the Probabilistic Genotyping Ad Hoc Committee validation document</a:t>
            </a:r>
          </a:p>
          <a:p>
            <a:r>
              <a:rPr lang="en-US" sz="3600" dirty="0" smtClean="0"/>
              <a:t>Began discussions on implementation of the new CODIS Core Loci</a:t>
            </a:r>
          </a:p>
          <a:p>
            <a:r>
              <a:rPr lang="en-US" sz="3600" dirty="0"/>
              <a:t>Discussed future CODIS conference topics</a:t>
            </a:r>
          </a:p>
          <a:p>
            <a:endParaRPr lang="en-US" sz="3600" dirty="0" smtClean="0"/>
          </a:p>
          <a:p>
            <a:pPr marL="0" indent="0">
              <a:buNone/>
            </a:pPr>
            <a:endParaRPr lang="en-US" sz="3600" dirty="0" smtClean="0"/>
          </a:p>
          <a:p>
            <a:endParaRPr lang="en-US" sz="3600" dirty="0" smtClean="0"/>
          </a:p>
        </p:txBody>
      </p:sp>
    </p:spTree>
    <p:extLst>
      <p:ext uri="{BB962C8B-B14F-4D97-AF65-F5344CB8AC3E}">
        <p14:creationId xmlns:p14="http://schemas.microsoft.com/office/powerpoint/2010/main" xmlns="" val="3332004662"/>
      </p:ext>
    </p:extLst>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a:spLocks noChangeArrowheads="1"/>
          </p:cNvSpPr>
          <p:nvPr/>
        </p:nvSpPr>
        <p:spPr bwMode="auto">
          <a:xfrm>
            <a:off x="630238" y="5486400"/>
            <a:ext cx="78279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Calibri" panose="020F0502020204030204" pitchFamily="34" charset="0"/>
              </a:rPr>
              <a:t>Autosomal STR Interpretation Committee</a:t>
            </a:r>
          </a:p>
        </p:txBody>
      </p:sp>
      <p:sp>
        <p:nvSpPr>
          <p:cNvPr id="27651" name="Rectangle 2"/>
          <p:cNvSpPr>
            <a:spLocks noChangeArrowheads="1"/>
          </p:cNvSpPr>
          <p:nvPr/>
        </p:nvSpPr>
        <p:spPr bwMode="auto">
          <a:xfrm>
            <a:off x="457200" y="2057400"/>
            <a:ext cx="8458200" cy="225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1200" dirty="0"/>
          </a:p>
          <a:p>
            <a:pPr eaLnBrk="1" hangingPunct="1">
              <a:lnSpc>
                <a:spcPct val="80000"/>
              </a:lnSpc>
            </a:pPr>
            <a:endParaRPr lang="en-US" altLang="en-US" sz="1400" dirty="0"/>
          </a:p>
          <a:p>
            <a:pPr algn="ctr" eaLnBrk="1" hangingPunct="1"/>
            <a:r>
              <a:rPr lang="en-US" altLang="en-US" sz="6000" b="1" dirty="0"/>
              <a:t>Enhanced Detection Methods </a:t>
            </a:r>
            <a:r>
              <a:rPr lang="en-US" altLang="en-US" sz="6000" b="1" dirty="0" smtClean="0"/>
              <a:t>Committee</a:t>
            </a:r>
            <a:endParaRPr lang="en-US" altLang="en-US" sz="6000" b="1" dirty="0"/>
          </a:p>
        </p:txBody>
      </p:sp>
    </p:spTree>
    <p:extLst>
      <p:ext uri="{BB962C8B-B14F-4D97-AF65-F5344CB8AC3E}">
        <p14:creationId xmlns:p14="http://schemas.microsoft.com/office/powerpoint/2010/main" xmlns="" val="3149793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p:txBody>
          <a:bodyPr/>
          <a:lstStyle/>
          <a:p>
            <a:r>
              <a:rPr lang="en-US" dirty="0" smtClean="0"/>
              <a:t>EDMI Committee Tasks</a:t>
            </a:r>
          </a:p>
        </p:txBody>
      </p:sp>
      <p:sp>
        <p:nvSpPr>
          <p:cNvPr id="15363" name="Rectangle 3"/>
          <p:cNvSpPr>
            <a:spLocks noGrp="1"/>
          </p:cNvSpPr>
          <p:nvPr>
            <p:ph type="body" idx="4294967295"/>
          </p:nvPr>
        </p:nvSpPr>
        <p:spPr bwMode="auto">
          <a:solidFill>
            <a:srgbClr val="D9D9D9"/>
          </a:solidFill>
        </p:spPr>
        <p:txBody>
          <a:bodyPr wrap="square" numCol="1" anchor="t" anchorCtr="0" compatLnSpc="1">
            <a:prstTxWarp prst="textNoShape">
              <a:avLst/>
            </a:prstTxWarp>
            <a:noAutofit/>
          </a:bodyPr>
          <a:lstStyle/>
          <a:p>
            <a:pPr>
              <a:defRPr/>
            </a:pPr>
            <a:r>
              <a:rPr lang="en-US" sz="2320" dirty="0" smtClean="0">
                <a:solidFill>
                  <a:srgbClr val="FF0000"/>
                </a:solidFill>
              </a:rPr>
              <a:t>Create a SWGDAM guidance document containing guidelines for contamination prevention in forensic DNA testing laboratories.</a:t>
            </a:r>
          </a:p>
          <a:p>
            <a:pPr>
              <a:defRPr/>
            </a:pPr>
            <a:r>
              <a:rPr lang="en-US" sz="2320" dirty="0" smtClean="0"/>
              <a:t>Review and recommend revisions to the SWGDAM Guidelines for STR Enhanced DNA Detection Methods. </a:t>
            </a:r>
          </a:p>
          <a:p>
            <a:pPr>
              <a:defRPr/>
            </a:pPr>
            <a:r>
              <a:rPr lang="en-US" sz="2320" dirty="0" smtClean="0"/>
              <a:t>Review and recommend revisions to the FBI’s Quality Assurance Standards (QAS) for the use of DNA typing data generated using LCN analysis by forensic DNA testing laboratories.</a:t>
            </a:r>
          </a:p>
          <a:p>
            <a:pPr>
              <a:defRPr/>
            </a:pPr>
            <a:r>
              <a:rPr lang="en-US" sz="2320" dirty="0" smtClean="0"/>
              <a:t>Review and recommend revisions to the NDIS Operational Procedures Manual for the interpretation of DNA records and will provide its recommendations to the NDIS Procedures Board.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r>
              <a:rPr lang="en-US" smtClean="0"/>
              <a:t>Contamination Prevention</a:t>
            </a:r>
          </a:p>
        </p:txBody>
      </p:sp>
      <p:sp>
        <p:nvSpPr>
          <p:cNvPr id="16387" name="Rectangle 3"/>
          <p:cNvSpPr>
            <a:spLocks noGrp="1"/>
          </p:cNvSpPr>
          <p:nvPr>
            <p:ph type="body" idx="4294967295"/>
          </p:nvPr>
        </p:nvSpPr>
        <p:spPr bwMode="auto">
          <a:solidFill>
            <a:srgbClr val="D9D9D9"/>
          </a:solidFill>
        </p:spPr>
        <p:txBody>
          <a:bodyPr wrap="square" numCol="1" anchor="t" anchorCtr="0" compatLnSpc="1">
            <a:prstTxWarp prst="textNoShape">
              <a:avLst/>
            </a:prstTxWarp>
            <a:normAutofit lnSpcReduction="10000"/>
          </a:bodyPr>
          <a:lstStyle/>
          <a:p>
            <a:pPr>
              <a:defRPr/>
            </a:pPr>
            <a:r>
              <a:rPr lang="en-US" sz="3600" dirty="0" smtClean="0"/>
              <a:t>Brainstorming session about the paper</a:t>
            </a:r>
          </a:p>
          <a:p>
            <a:pPr lvl="1">
              <a:defRPr/>
            </a:pPr>
            <a:r>
              <a:rPr lang="en-US" dirty="0" smtClean="0"/>
              <a:t>Scope:  From evidence examination to profile generation.</a:t>
            </a:r>
          </a:p>
          <a:p>
            <a:pPr lvl="1">
              <a:defRPr/>
            </a:pPr>
            <a:r>
              <a:rPr lang="en-US" dirty="0" smtClean="0"/>
              <a:t>Sections:  Background/Introduction, Definition of Contamination, Prevention, Detection, interpretation/reporting if detected(?).</a:t>
            </a:r>
          </a:p>
          <a:p>
            <a:pPr lvl="1">
              <a:defRPr/>
            </a:pPr>
            <a:r>
              <a:rPr lang="en-US" dirty="0" smtClean="0"/>
              <a:t>Stress that contamination cannot be eliminated, but can be characterized and managed.  As methodologies become more sensitive, minute contaminants can be detected.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r>
              <a:rPr lang="en-US" smtClean="0"/>
              <a:t>Content</a:t>
            </a:r>
          </a:p>
        </p:txBody>
      </p:sp>
      <p:sp>
        <p:nvSpPr>
          <p:cNvPr id="17411" name="Rectangle 3"/>
          <p:cNvSpPr>
            <a:spLocks noGrp="1"/>
          </p:cNvSpPr>
          <p:nvPr>
            <p:ph type="body" idx="4294967295"/>
          </p:nvPr>
        </p:nvSpPr>
        <p:spPr bwMode="auto">
          <a:solidFill>
            <a:srgbClr val="D9D9D9"/>
          </a:solidFill>
        </p:spPr>
        <p:txBody>
          <a:bodyPr wrap="square" numCol="1" anchor="t" anchorCtr="0" compatLnSpc="1">
            <a:prstTxWarp prst="textNoShape">
              <a:avLst/>
            </a:prstTxWarp>
          </a:bodyPr>
          <a:lstStyle/>
          <a:p>
            <a:r>
              <a:rPr lang="en-US" smtClean="0"/>
              <a:t>Prevention – establish quality practices that include the evaluation of:</a:t>
            </a:r>
          </a:p>
          <a:p>
            <a:pPr lvl="1"/>
            <a:r>
              <a:rPr lang="en-US" smtClean="0"/>
              <a:t>Reagents and consumables</a:t>
            </a:r>
          </a:p>
          <a:p>
            <a:pPr lvl="1"/>
            <a:r>
              <a:rPr lang="en-US" smtClean="0"/>
              <a:t>Controls</a:t>
            </a:r>
          </a:p>
          <a:p>
            <a:pPr lvl="1"/>
            <a:r>
              <a:rPr lang="en-US" smtClean="0"/>
              <a:t>Laboratory cleanliness</a:t>
            </a:r>
          </a:p>
          <a:p>
            <a:pPr lvl="1"/>
            <a:r>
              <a:rPr lang="en-US" smtClean="0"/>
              <a:t>Use of personnel DNA databases</a:t>
            </a:r>
          </a:p>
          <a:p>
            <a:pPr lvl="1"/>
            <a:r>
              <a:rPr lang="en-US" smtClean="0"/>
              <a:t>Use of Personal Protective Equipment</a:t>
            </a:r>
          </a:p>
          <a:p>
            <a:pPr lvl="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a:lstStyle/>
          <a:p>
            <a:r>
              <a:rPr lang="en-US" smtClean="0"/>
              <a:t>Considerations</a:t>
            </a:r>
          </a:p>
        </p:txBody>
      </p:sp>
      <p:sp>
        <p:nvSpPr>
          <p:cNvPr id="18435" name="Rectangle 3"/>
          <p:cNvSpPr>
            <a:spLocks noGrp="1"/>
          </p:cNvSpPr>
          <p:nvPr>
            <p:ph type="body" idx="4294967295"/>
          </p:nvPr>
        </p:nvSpPr>
        <p:spPr bwMode="auto">
          <a:solidFill>
            <a:srgbClr val="D9D9D9"/>
          </a:solidFill>
        </p:spPr>
        <p:txBody>
          <a:bodyPr wrap="square" numCol="1" anchor="t" anchorCtr="0" compatLnSpc="1">
            <a:prstTxWarp prst="textNoShape">
              <a:avLst/>
            </a:prstTxWarp>
          </a:bodyPr>
          <a:lstStyle/>
          <a:p>
            <a:r>
              <a:rPr lang="en-US" smtClean="0"/>
              <a:t>A central DNA database for recognized contaminant profiles…?</a:t>
            </a:r>
          </a:p>
          <a:p>
            <a:r>
              <a:rPr lang="en-US" smtClean="0"/>
              <a:t>Collection of elimination samples from investigators.</a:t>
            </a:r>
          </a:p>
          <a:p>
            <a:r>
              <a:rPr lang="en-US" smtClean="0"/>
              <a:t>Types of contamination:  case to case, lab staff to case, reagent/consumable to case, non-lab staff to case.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r>
              <a:rPr lang="en-US" smtClean="0"/>
              <a:t>Considerations</a:t>
            </a:r>
          </a:p>
        </p:txBody>
      </p:sp>
      <p:sp>
        <p:nvSpPr>
          <p:cNvPr id="19459" name="Rectangle 3"/>
          <p:cNvSpPr>
            <a:spLocks noGrp="1"/>
          </p:cNvSpPr>
          <p:nvPr>
            <p:ph type="body" idx="4294967295"/>
          </p:nvPr>
        </p:nvSpPr>
        <p:spPr bwMode="auto">
          <a:solidFill>
            <a:srgbClr val="D9D9D9"/>
          </a:solidFill>
        </p:spPr>
        <p:txBody>
          <a:bodyPr wrap="square" numCol="1" anchor="t" anchorCtr="0" compatLnSpc="1">
            <a:prstTxWarp prst="textNoShape">
              <a:avLst/>
            </a:prstTxWarp>
          </a:bodyPr>
          <a:lstStyle/>
          <a:p>
            <a:r>
              <a:rPr lang="en-US" dirty="0" smtClean="0"/>
              <a:t>QC tests of reagents should be done using the most sensitive assay that the reagent will be used in to see if contamination can be detected.</a:t>
            </a:r>
          </a:p>
          <a:p>
            <a:r>
              <a:rPr lang="en-US" dirty="0" smtClean="0"/>
              <a:t>Provide more guidance on how to perform a contamination assessment during validation.</a:t>
            </a:r>
          </a:p>
          <a:p>
            <a:r>
              <a:rPr lang="en-US" dirty="0" smtClean="0"/>
              <a:t>Must we use the “C word”?  “Exogenous DNA?”  “Non-targeted DNA.”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p:txBody>
          <a:bodyPr/>
          <a:lstStyle/>
          <a:p>
            <a:r>
              <a:rPr lang="en-US" smtClean="0"/>
              <a:t>Next steps</a:t>
            </a:r>
          </a:p>
        </p:txBody>
      </p:sp>
      <p:sp>
        <p:nvSpPr>
          <p:cNvPr id="20483" name="Rectangle 3"/>
          <p:cNvSpPr>
            <a:spLocks noGrp="1"/>
          </p:cNvSpPr>
          <p:nvPr>
            <p:ph type="body" idx="4294967295"/>
          </p:nvPr>
        </p:nvSpPr>
        <p:spPr bwMode="auto">
          <a:solidFill>
            <a:srgbClr val="D9D9D9"/>
          </a:solidFill>
        </p:spPr>
        <p:txBody>
          <a:bodyPr wrap="square" numCol="1" anchor="t" anchorCtr="0" compatLnSpc="1">
            <a:prstTxWarp prst="textNoShape">
              <a:avLst/>
            </a:prstTxWarp>
          </a:bodyPr>
          <a:lstStyle/>
          <a:p>
            <a:r>
              <a:rPr lang="en-US" smtClean="0"/>
              <a:t>Assignments to committee members made.</a:t>
            </a:r>
          </a:p>
          <a:p>
            <a:r>
              <a:rPr lang="en-US" smtClean="0"/>
              <a:t>Due back by Friday, February 27</a:t>
            </a:r>
            <a:r>
              <a:rPr lang="en-US" baseline="30000" smtClean="0"/>
              <a:t>th</a:t>
            </a:r>
            <a:r>
              <a:rPr lang="en-US" smtClean="0"/>
              <a:t>.</a:t>
            </a:r>
          </a:p>
          <a:p>
            <a:r>
              <a:rPr lang="en-US" smtClean="0"/>
              <a:t>Teleconference on Friday, March 6</a:t>
            </a:r>
            <a:r>
              <a:rPr lang="en-US" baseline="30000" smtClean="0"/>
              <a:t>th</a:t>
            </a:r>
            <a:r>
              <a:rPr lang="en-US" smtClean="0"/>
              <a:t> at 2pm.</a:t>
            </a:r>
          </a:p>
          <a:p>
            <a:r>
              <a:rPr lang="en-US" smtClean="0"/>
              <a:t>Will have a draft for committee discussion for next meeting.</a:t>
            </a:r>
          </a:p>
          <a:p>
            <a:endParaRPr lang="en-US" smtClean="0"/>
          </a:p>
          <a:p>
            <a:endParaRPr lang="en-US" smtClean="0"/>
          </a:p>
          <a:p>
            <a:pPr lvl="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7"/>
          <p:cNvSpPr txBox="1">
            <a:spLocks noChangeArrowheads="1"/>
          </p:cNvSpPr>
          <p:nvPr/>
        </p:nvSpPr>
        <p:spPr bwMode="auto">
          <a:xfrm>
            <a:off x="630238" y="5486400"/>
            <a:ext cx="78279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Calibri" panose="020F0502020204030204" pitchFamily="34" charset="0"/>
              </a:rPr>
              <a:t>Autosomal STR Interpretation Committee</a:t>
            </a:r>
          </a:p>
        </p:txBody>
      </p:sp>
      <p:sp>
        <p:nvSpPr>
          <p:cNvPr id="36867" name="Rectangle 2"/>
          <p:cNvSpPr>
            <a:spLocks noChangeArrowheads="1"/>
          </p:cNvSpPr>
          <p:nvPr/>
        </p:nvSpPr>
        <p:spPr bwMode="auto">
          <a:xfrm>
            <a:off x="1143000" y="1828800"/>
            <a:ext cx="6705600" cy="318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1200" dirty="0"/>
          </a:p>
          <a:p>
            <a:pPr eaLnBrk="1" hangingPunct="1">
              <a:lnSpc>
                <a:spcPct val="80000"/>
              </a:lnSpc>
            </a:pPr>
            <a:endParaRPr lang="en-US" altLang="en-US" sz="1400" dirty="0"/>
          </a:p>
          <a:p>
            <a:pPr algn="ctr" eaLnBrk="1" hangingPunct="1"/>
            <a:r>
              <a:rPr lang="en-US" altLang="en-US" sz="6000" b="1" dirty="0"/>
              <a:t>Quality Assurance (QA) Committee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idx="4294967295"/>
          </p:nvPr>
        </p:nvSpPr>
        <p:spPr bwMode="auto">
          <a:xfrm>
            <a:off x="685800" y="1371600"/>
            <a:ext cx="7772400" cy="5334000"/>
          </a:xfrm>
          <a:solidFill>
            <a:srgbClr val="D9D9D9"/>
          </a:solidFill>
        </p:spPr>
        <p:txBody>
          <a:bodyPr wrap="square" numCol="1" anchor="t" anchorCtr="0" compatLnSpc="1">
            <a:prstTxWarp prst="textNoShape">
              <a:avLst/>
            </a:prstTxWarp>
            <a:normAutofit fontScale="62500" lnSpcReduction="20000"/>
          </a:bodyPr>
          <a:lstStyle/>
          <a:p>
            <a:pPr marL="342900" lvl="1" indent="-342900">
              <a:buFont typeface="Arial" charset="0"/>
              <a:buChar char="•"/>
            </a:pPr>
            <a:endParaRPr lang="en-US" sz="1600" dirty="0" smtClean="0"/>
          </a:p>
          <a:p>
            <a:pPr marL="342900" lvl="1" indent="-342900">
              <a:buFont typeface="Arial" charset="0"/>
              <a:buChar char="•"/>
            </a:pPr>
            <a:r>
              <a:rPr lang="en-US" sz="5000" dirty="0" smtClean="0"/>
              <a:t>All DRAFT SWGDAM guideline documents will be posted on SWGDAM’s web site for a 30 day public comment period (Comment page) and approved SWGDAM guidelines will also be available on the web site (Publications page).</a:t>
            </a:r>
          </a:p>
          <a:p>
            <a:pPr marL="342900" lvl="1" indent="-342900">
              <a:buFont typeface="Arial" charset="0"/>
              <a:buChar char="•"/>
            </a:pPr>
            <a:endParaRPr lang="en-US" sz="5000" dirty="0" smtClean="0"/>
          </a:p>
          <a:p>
            <a:pPr marL="342900" lvl="1" indent="-342900">
              <a:buFont typeface="Arial" charset="0"/>
              <a:buChar char="•"/>
            </a:pPr>
            <a:r>
              <a:rPr lang="en-US" sz="5000" dirty="0" smtClean="0"/>
              <a:t>Please check the News &amp; Information section on SWGDAM’s home page for new postings of interest regarding guideline documents and other SWGDAM work products.</a:t>
            </a:r>
          </a:p>
        </p:txBody>
      </p:sp>
      <p:sp>
        <p:nvSpPr>
          <p:cNvPr id="5" name="Text Box 5"/>
          <p:cNvSpPr txBox="1">
            <a:spLocks noChangeArrowheads="1"/>
          </p:cNvSpPr>
          <p:nvPr/>
        </p:nvSpPr>
        <p:spPr bwMode="auto">
          <a:xfrm>
            <a:off x="1828800" y="381000"/>
            <a:ext cx="6629400" cy="830997"/>
          </a:xfrm>
          <a:prstGeom prst="rect">
            <a:avLst/>
          </a:prstGeom>
          <a:noFill/>
          <a:ln w="9525">
            <a:noFill/>
            <a:miter lim="800000"/>
            <a:headEnd/>
            <a:tailEnd/>
          </a:ln>
        </p:spPr>
        <p:txBody>
          <a:bodyPr wrap="square">
            <a:spAutoFit/>
          </a:bodyPr>
          <a:lstStyle/>
          <a:p>
            <a:pPr algn="ctr">
              <a:spcBef>
                <a:spcPct val="50000"/>
              </a:spcBef>
            </a:pPr>
            <a:r>
              <a:rPr lang="en-US" sz="4800" b="1" dirty="0" smtClean="0"/>
              <a:t>Posting of Guidelines</a:t>
            </a:r>
            <a:endParaRPr lang="en-US" sz="4800" b="1" dirty="0"/>
          </a:p>
        </p:txBody>
      </p:sp>
    </p:spTree>
    <p:extLst>
      <p:ext uri="{BB962C8B-B14F-4D97-AF65-F5344CB8AC3E}">
        <p14:creationId xmlns:p14="http://schemas.microsoft.com/office/powerpoint/2010/main" xmlns="" val="1380315163"/>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1447800" y="228600"/>
            <a:ext cx="7010400" cy="1143000"/>
          </a:xfrm>
        </p:spPr>
        <p:txBody>
          <a:bodyPr/>
          <a:lstStyle/>
          <a:p>
            <a:r>
              <a:rPr lang="en-US" altLang="en-US" smtClean="0"/>
              <a:t>Committee</a:t>
            </a:r>
            <a:br>
              <a:rPr lang="en-US" altLang="en-US" smtClean="0"/>
            </a:br>
            <a:r>
              <a:rPr lang="en-US" altLang="en-US" smtClean="0"/>
              <a:t>Goals/Objectives</a:t>
            </a:r>
          </a:p>
        </p:txBody>
      </p:sp>
      <p:sp>
        <p:nvSpPr>
          <p:cNvPr id="18435" name="Rectangle 3"/>
          <p:cNvSpPr>
            <a:spLocks noGrp="1"/>
          </p:cNvSpPr>
          <p:nvPr>
            <p:ph type="body" idx="4294967295"/>
          </p:nvPr>
        </p:nvSpPr>
        <p:spPr bwMode="auto">
          <a:xfrm>
            <a:off x="685800" y="1676400"/>
            <a:ext cx="8001000" cy="4419600"/>
          </a:xfrm>
          <a:solidFill>
            <a:srgbClr val="D9D9D9"/>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2000" smtClean="0"/>
          </a:p>
          <a:p>
            <a:pPr>
              <a:lnSpc>
                <a:spcPct val="80000"/>
              </a:lnSpc>
            </a:pPr>
            <a:endParaRPr lang="en-US" altLang="en-US" sz="2400" smtClean="0"/>
          </a:p>
          <a:p>
            <a:pPr>
              <a:lnSpc>
                <a:spcPct val="80000"/>
              </a:lnSpc>
            </a:pPr>
            <a:r>
              <a:rPr lang="en-US" altLang="en-US" smtClean="0"/>
              <a:t>Review and evaluate Serology Document public comments</a:t>
            </a:r>
          </a:p>
          <a:p>
            <a:pPr>
              <a:lnSpc>
                <a:spcPct val="80000"/>
              </a:lnSpc>
            </a:pPr>
            <a:r>
              <a:rPr lang="en-US" altLang="en-US" smtClean="0"/>
              <a:t>Develop method for receiving QAS revision suggestions from SWGDAM</a:t>
            </a:r>
          </a:p>
          <a:p>
            <a:pPr>
              <a:lnSpc>
                <a:spcPct val="80000"/>
              </a:lnSpc>
            </a:pPr>
            <a:r>
              <a:rPr lang="en-US" altLang="en-US" smtClean="0"/>
              <a:t>Discuss issues that arise during audits that may require addressing in the QAS clarification document</a:t>
            </a:r>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1447800" y="228600"/>
            <a:ext cx="7696200" cy="1143000"/>
          </a:xfrm>
        </p:spPr>
        <p:txBody>
          <a:bodyPr/>
          <a:lstStyle/>
          <a:p>
            <a:r>
              <a:rPr lang="en-US" altLang="en-US" smtClean="0"/>
              <a:t>Committee</a:t>
            </a:r>
            <a:br>
              <a:rPr lang="en-US" altLang="en-US" smtClean="0"/>
            </a:br>
            <a:r>
              <a:rPr lang="en-US" altLang="en-US" smtClean="0"/>
              <a:t>Tasks/Accomplishments of Mtg</a:t>
            </a:r>
          </a:p>
        </p:txBody>
      </p:sp>
      <p:sp>
        <p:nvSpPr>
          <p:cNvPr id="20483" name="Rectangle 3"/>
          <p:cNvSpPr>
            <a:spLocks noGrp="1"/>
          </p:cNvSpPr>
          <p:nvPr>
            <p:ph type="body" idx="4294967295"/>
          </p:nvPr>
        </p:nvSpPr>
        <p:spPr bwMode="auto">
          <a:xfrm>
            <a:off x="685800" y="1676400"/>
            <a:ext cx="8001000" cy="4419600"/>
          </a:xfrm>
          <a:solidFill>
            <a:srgbClr val="D9D9D9"/>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80000"/>
              </a:lnSpc>
            </a:pPr>
            <a:endParaRPr lang="en-US" altLang="en-US" sz="2000" dirty="0" smtClean="0"/>
          </a:p>
          <a:p>
            <a:r>
              <a:rPr lang="en-US" altLang="en-US" dirty="0" smtClean="0"/>
              <a:t>Incorporated suggestions received during the public comment period into the </a:t>
            </a:r>
            <a:r>
              <a:rPr lang="en-US" altLang="en-US" i="1" dirty="0" smtClean="0"/>
              <a:t>SWGDAM Guidelines for the Collection and Serological Examination of Biological Evidence</a:t>
            </a:r>
          </a:p>
          <a:p>
            <a:pPr lvl="1"/>
            <a:r>
              <a:rPr lang="en-US" altLang="en-US" dirty="0" smtClean="0"/>
              <a:t>Document was reviewed with SWGDAM membership at the January meeting and the Executive Board approved the document for posting on the web site.</a:t>
            </a:r>
          </a:p>
          <a:p>
            <a:pPr algn="ctr">
              <a:lnSpc>
                <a:spcPct val="80000"/>
              </a:lnSpc>
              <a:buFont typeface="Arial" panose="020B0604020202020204" pitchFamily="34" charset="0"/>
              <a:buNone/>
            </a:pPr>
            <a:endParaRPr lang="en-US" altLang="en-US" sz="2400" dirty="0" smtClean="0"/>
          </a:p>
        </p:txBody>
      </p:sp>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a:xfrm>
            <a:off x="1447800" y="228600"/>
            <a:ext cx="7696200" cy="1143000"/>
          </a:xfrm>
        </p:spPr>
        <p:txBody>
          <a:bodyPr/>
          <a:lstStyle/>
          <a:p>
            <a:r>
              <a:rPr lang="en-US" altLang="en-US" dirty="0" smtClean="0"/>
              <a:t>Committee</a:t>
            </a:r>
            <a:br>
              <a:rPr lang="en-US" altLang="en-US" dirty="0" smtClean="0"/>
            </a:br>
            <a:r>
              <a:rPr lang="en-US" altLang="en-US" dirty="0" smtClean="0"/>
              <a:t>Tasks/Accomplishments </a:t>
            </a:r>
          </a:p>
        </p:txBody>
      </p:sp>
      <p:sp>
        <p:nvSpPr>
          <p:cNvPr id="17411" name="Rectangle 3"/>
          <p:cNvSpPr>
            <a:spLocks noGrp="1"/>
          </p:cNvSpPr>
          <p:nvPr>
            <p:ph type="body" idx="4294967295"/>
          </p:nvPr>
        </p:nvSpPr>
        <p:spPr bwMode="auto">
          <a:xfrm>
            <a:off x="685800" y="1676400"/>
            <a:ext cx="8001000" cy="4419600"/>
          </a:xfrm>
          <a:solidFill>
            <a:srgbClr val="D9D9D9"/>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80000"/>
              </a:lnSpc>
              <a:defRPr/>
            </a:pPr>
            <a:endParaRPr lang="en-US" altLang="en-US" sz="2000" dirty="0" smtClean="0"/>
          </a:p>
          <a:p>
            <a:pPr>
              <a:lnSpc>
                <a:spcPct val="80000"/>
              </a:lnSpc>
              <a:defRPr/>
            </a:pPr>
            <a:r>
              <a:rPr lang="en-US" altLang="en-US" dirty="0" smtClean="0"/>
              <a:t>Developed template to receive comments and revision suggestions to the QAS documents from SWGDAM</a:t>
            </a:r>
          </a:p>
          <a:p>
            <a:pPr lvl="1">
              <a:lnSpc>
                <a:spcPct val="80000"/>
              </a:lnSpc>
              <a:defRPr/>
            </a:pPr>
            <a:r>
              <a:rPr lang="en-US" altLang="en-US" dirty="0" smtClean="0"/>
              <a:t>Distribution to be determined</a:t>
            </a:r>
          </a:p>
          <a:p>
            <a:pPr>
              <a:lnSpc>
                <a:spcPct val="80000"/>
              </a:lnSpc>
              <a:defRPr/>
            </a:pPr>
            <a:r>
              <a:rPr lang="en-US" altLang="en-US" dirty="0" smtClean="0"/>
              <a:t>Started discussion on topics that need revision.  </a:t>
            </a:r>
          </a:p>
          <a:p>
            <a:pPr lvl="1">
              <a:lnSpc>
                <a:spcPct val="80000"/>
              </a:lnSpc>
              <a:defRPr/>
            </a:pPr>
            <a:r>
              <a:rPr lang="en-US" altLang="en-US" dirty="0" smtClean="0"/>
              <a:t>Education requirements</a:t>
            </a:r>
          </a:p>
          <a:p>
            <a:pPr lvl="1">
              <a:lnSpc>
                <a:spcPct val="80000"/>
              </a:lnSpc>
              <a:defRPr/>
            </a:pPr>
            <a:r>
              <a:rPr lang="en-US" altLang="en-US" dirty="0" smtClean="0"/>
              <a:t>Performance Checks</a:t>
            </a:r>
          </a:p>
          <a:p>
            <a:pPr lvl="1">
              <a:lnSpc>
                <a:spcPct val="80000"/>
              </a:lnSpc>
              <a:defRPr/>
            </a:pPr>
            <a:r>
              <a:rPr lang="en-US" altLang="en-US" dirty="0" smtClean="0"/>
              <a:t>Proficiency Testing</a:t>
            </a:r>
          </a:p>
          <a:p>
            <a:pPr lvl="1">
              <a:lnSpc>
                <a:spcPct val="80000"/>
              </a:lnSpc>
              <a:defRPr/>
            </a:pPr>
            <a:r>
              <a:rPr lang="en-US" altLang="en-US" dirty="0" smtClean="0"/>
              <a:t>Outsourcing</a:t>
            </a:r>
          </a:p>
          <a:p>
            <a:pPr algn="ctr">
              <a:lnSpc>
                <a:spcPct val="80000"/>
              </a:lnSpc>
              <a:buFont typeface="Arial" panose="020B0604020202020204" pitchFamily="34" charset="0"/>
              <a:buNone/>
              <a:defRPr/>
            </a:pPr>
            <a:endParaRPr lang="en-US" altLang="en-US" sz="2400" dirty="0" smtClean="0"/>
          </a:p>
        </p:txBody>
      </p:sp>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1447800" y="228600"/>
            <a:ext cx="7696200" cy="1143000"/>
          </a:xfrm>
        </p:spPr>
        <p:txBody>
          <a:bodyPr/>
          <a:lstStyle/>
          <a:p>
            <a:r>
              <a:rPr lang="en-US" altLang="en-US" smtClean="0"/>
              <a:t>Committee</a:t>
            </a:r>
            <a:br>
              <a:rPr lang="en-US" altLang="en-US" smtClean="0"/>
            </a:br>
            <a:r>
              <a:rPr lang="en-US" altLang="en-US" smtClean="0"/>
              <a:t>Pending/Outstanding Issues</a:t>
            </a:r>
          </a:p>
        </p:txBody>
      </p:sp>
      <p:sp>
        <p:nvSpPr>
          <p:cNvPr id="24579" name="Rectangle 3"/>
          <p:cNvSpPr>
            <a:spLocks noGrp="1"/>
          </p:cNvSpPr>
          <p:nvPr>
            <p:ph type="body" idx="4294967295"/>
          </p:nvPr>
        </p:nvSpPr>
        <p:spPr bwMode="auto">
          <a:xfrm>
            <a:off x="685800" y="1676400"/>
            <a:ext cx="8001000" cy="4419600"/>
          </a:xfrm>
          <a:solidFill>
            <a:srgbClr val="D9D9D9"/>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2000" smtClean="0"/>
          </a:p>
          <a:p>
            <a:pPr>
              <a:lnSpc>
                <a:spcPct val="80000"/>
              </a:lnSpc>
            </a:pPr>
            <a:endParaRPr lang="en-US" altLang="en-US" sz="2400" smtClean="0"/>
          </a:p>
          <a:p>
            <a:pPr>
              <a:lnSpc>
                <a:spcPct val="80000"/>
              </a:lnSpc>
            </a:pPr>
            <a:r>
              <a:rPr lang="en-US" altLang="en-US" smtClean="0"/>
              <a:t>Draft language to submit additions to the QAS Clarification Document to the EB for review</a:t>
            </a:r>
          </a:p>
          <a:p>
            <a:pPr>
              <a:lnSpc>
                <a:spcPct val="80000"/>
              </a:lnSpc>
            </a:pPr>
            <a:endParaRPr lang="en-US" altLang="en-US" smtClean="0"/>
          </a:p>
          <a:p>
            <a:pPr>
              <a:lnSpc>
                <a:spcPct val="80000"/>
              </a:lnSpc>
            </a:pPr>
            <a:r>
              <a:rPr lang="en-US" altLang="en-US" smtClean="0"/>
              <a:t>Begin revising the QAS</a:t>
            </a:r>
          </a:p>
          <a:p>
            <a:pPr lvl="1">
              <a:lnSpc>
                <a:spcPct val="80000"/>
              </a:lnSpc>
            </a:pPr>
            <a:r>
              <a:rPr lang="en-US" altLang="en-US" smtClean="0"/>
              <a:t>Ask the why’s</a:t>
            </a:r>
          </a:p>
          <a:p>
            <a:pPr lvl="1">
              <a:lnSpc>
                <a:spcPct val="80000"/>
              </a:lnSpc>
            </a:pPr>
            <a:r>
              <a:rPr lang="en-US" altLang="en-US" smtClean="0"/>
              <a:t>Do we need 4 Documents?</a:t>
            </a:r>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7"/>
          <p:cNvSpPr txBox="1">
            <a:spLocks noChangeArrowheads="1"/>
          </p:cNvSpPr>
          <p:nvPr/>
        </p:nvSpPr>
        <p:spPr bwMode="auto">
          <a:xfrm>
            <a:off x="630238" y="5486400"/>
            <a:ext cx="78279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Calibri" panose="020F0502020204030204" pitchFamily="34" charset="0"/>
              </a:rPr>
              <a:t>Autosomal STR Interpretation Committee</a:t>
            </a:r>
          </a:p>
        </p:txBody>
      </p:sp>
      <p:sp>
        <p:nvSpPr>
          <p:cNvPr id="44035" name="Rectangle 2"/>
          <p:cNvSpPr>
            <a:spLocks noChangeArrowheads="1"/>
          </p:cNvSpPr>
          <p:nvPr/>
        </p:nvSpPr>
        <p:spPr bwMode="auto">
          <a:xfrm>
            <a:off x="1143000" y="2057400"/>
            <a:ext cx="6705600" cy="225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1200" dirty="0"/>
          </a:p>
          <a:p>
            <a:pPr eaLnBrk="1" hangingPunct="1">
              <a:lnSpc>
                <a:spcPct val="80000"/>
              </a:lnSpc>
            </a:pPr>
            <a:endParaRPr lang="en-US" altLang="en-US" sz="1400" dirty="0"/>
          </a:p>
          <a:p>
            <a:pPr algn="ctr" eaLnBrk="1" hangingPunct="1"/>
            <a:r>
              <a:rPr lang="en-US" altLang="en-US" sz="6000" b="1" dirty="0"/>
              <a:t>Rapid DNA Committee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Addendum to QAS to address R-DNA Analysis and Modified R-DNA Analysis – effective Dec 1,2014</a:t>
            </a:r>
          </a:p>
          <a:p>
            <a:endParaRPr lang="en-US" dirty="0" smtClean="0"/>
          </a:p>
          <a:p>
            <a:r>
              <a:rPr lang="en-US" b="1" dirty="0" smtClean="0"/>
              <a:t>Brainstorming </a:t>
            </a:r>
            <a:r>
              <a:rPr lang="en-US" b="1" dirty="0"/>
              <a:t>on the use of R-DNA in the booking station</a:t>
            </a:r>
          </a:p>
          <a:p>
            <a:endParaRPr lang="en-US" dirty="0" smtClean="0"/>
          </a:p>
          <a:p>
            <a:r>
              <a:rPr lang="en-US" dirty="0" smtClean="0"/>
              <a:t>R-DNA updates from</a:t>
            </a:r>
          </a:p>
          <a:p>
            <a:pPr lvl="1"/>
            <a:r>
              <a:rPr lang="en-US" dirty="0" smtClean="0"/>
              <a:t>FBI (Lilly) – data/experience with FTA, swabs, blood </a:t>
            </a:r>
          </a:p>
          <a:p>
            <a:pPr lvl="1"/>
            <a:r>
              <a:rPr lang="en-US" dirty="0" smtClean="0"/>
              <a:t>NIST (Pete)  - R-DNA maturity assessment</a:t>
            </a:r>
          </a:p>
          <a:p>
            <a:pPr marL="0" indent="0">
              <a:buNone/>
            </a:pPr>
            <a:endParaRPr lang="en-US" dirty="0" smtClean="0"/>
          </a:p>
          <a:p>
            <a:r>
              <a:rPr lang="en-US" dirty="0" smtClean="0"/>
              <a:t>Dawn discussed possible restrictions on the association of DNA and criminal history records (only 9 states)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Brainstorming</a:t>
            </a:r>
            <a:endParaRPr lang="en-US" dirty="0">
              <a:solidFill>
                <a:schemeClr val="bg1">
                  <a:lumMod val="50000"/>
                </a:schemeClr>
              </a:solidFill>
            </a:endParaRPr>
          </a:p>
        </p:txBody>
      </p:sp>
      <p:sp>
        <p:nvSpPr>
          <p:cNvPr id="3" name="Content Placeholder 2"/>
          <p:cNvSpPr>
            <a:spLocks noGrp="1"/>
          </p:cNvSpPr>
          <p:nvPr>
            <p:ph idx="1"/>
          </p:nvPr>
        </p:nvSpPr>
        <p:spPr/>
        <p:txBody>
          <a:bodyPr>
            <a:normAutofit fontScale="70000" lnSpcReduction="20000"/>
          </a:bodyPr>
          <a:lstStyle/>
          <a:p>
            <a:r>
              <a:rPr lang="en-US" dirty="0" smtClean="0"/>
              <a:t>Certifying the R-DNA instruments</a:t>
            </a:r>
          </a:p>
          <a:p>
            <a:pPr lvl="1"/>
            <a:r>
              <a:rPr lang="en-US" dirty="0" smtClean="0"/>
              <a:t>How, who, how frequently (breathalyzer model)</a:t>
            </a:r>
          </a:p>
          <a:p>
            <a:r>
              <a:rPr lang="en-US" dirty="0" smtClean="0"/>
              <a:t>Concept of R-DNA TAC (terminal agency coordinator)</a:t>
            </a:r>
          </a:p>
          <a:p>
            <a:pPr lvl="1"/>
            <a:r>
              <a:rPr lang="en-US" dirty="0" smtClean="0"/>
              <a:t>Responsible for training for sample enrollment, follow up on hit notifications</a:t>
            </a:r>
          </a:p>
          <a:p>
            <a:pPr lvl="1"/>
            <a:r>
              <a:rPr lang="en-US" dirty="0" smtClean="0"/>
              <a:t>Liaison for assessment or audits (accountability)</a:t>
            </a:r>
          </a:p>
          <a:p>
            <a:r>
              <a:rPr lang="en-US" dirty="0" smtClean="0"/>
              <a:t>Facilities</a:t>
            </a:r>
          </a:p>
          <a:p>
            <a:pPr lvl="1"/>
            <a:r>
              <a:rPr lang="en-US" dirty="0" smtClean="0"/>
              <a:t>Secure area, stable housing, (a lab will decide?)</a:t>
            </a:r>
          </a:p>
          <a:p>
            <a:r>
              <a:rPr lang="en-US" dirty="0" smtClean="0"/>
              <a:t>Sample control</a:t>
            </a:r>
          </a:p>
          <a:p>
            <a:pPr lvl="1"/>
            <a:r>
              <a:rPr lang="en-US" dirty="0" smtClean="0"/>
              <a:t>Chain of custody (from fingerprint collection, assignment of ID number, correct placement into the R-DNA instrument)</a:t>
            </a:r>
          </a:p>
          <a:p>
            <a:pPr lvl="1"/>
            <a:r>
              <a:rPr lang="en-US" dirty="0" smtClean="0"/>
              <a:t>Waste disposal (biohazard, chemical, regular trash)</a:t>
            </a:r>
          </a:p>
          <a:p>
            <a:pPr lvl="1"/>
            <a:r>
              <a:rPr lang="en-US" dirty="0" smtClean="0"/>
              <a:t>When are you done? After swab is in the instrument? After the cartridges have been properly disposed?</a:t>
            </a:r>
          </a:p>
        </p:txBody>
      </p:sp>
    </p:spTree>
    <p:extLst>
      <p:ext uri="{BB962C8B-B14F-4D97-AF65-F5344CB8AC3E}">
        <p14:creationId xmlns:p14="http://schemas.microsoft.com/office/powerpoint/2010/main" xmlns="" val="1568490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a:t>
            </a:r>
            <a:endParaRPr lang="en-US" dirty="0"/>
          </a:p>
        </p:txBody>
      </p:sp>
      <p:sp>
        <p:nvSpPr>
          <p:cNvPr id="3" name="Content Placeholder 2"/>
          <p:cNvSpPr>
            <a:spLocks noGrp="1"/>
          </p:cNvSpPr>
          <p:nvPr>
            <p:ph idx="1"/>
          </p:nvPr>
        </p:nvSpPr>
        <p:spPr/>
        <p:txBody>
          <a:bodyPr>
            <a:normAutofit lnSpcReduction="10000"/>
          </a:bodyPr>
          <a:lstStyle/>
          <a:p>
            <a:r>
              <a:rPr lang="en-US" dirty="0" smtClean="0"/>
              <a:t>Performance check</a:t>
            </a:r>
          </a:p>
          <a:p>
            <a:pPr lvl="1"/>
            <a:r>
              <a:rPr lang="en-US" dirty="0" smtClean="0"/>
              <a:t>Frequency?</a:t>
            </a:r>
          </a:p>
          <a:p>
            <a:pPr lvl="1"/>
            <a:r>
              <a:rPr lang="en-US" dirty="0" smtClean="0"/>
              <a:t>Is a NIST traceable material needed?</a:t>
            </a:r>
          </a:p>
          <a:p>
            <a:pPr lvl="1"/>
            <a:r>
              <a:rPr lang="en-US" dirty="0" smtClean="0"/>
              <a:t>Lot checking (similar to lab R-DNA)</a:t>
            </a:r>
          </a:p>
          <a:p>
            <a:pPr lvl="1"/>
            <a:r>
              <a:rPr lang="en-US" dirty="0" smtClean="0"/>
              <a:t>Follow vendor recommendations</a:t>
            </a:r>
          </a:p>
          <a:p>
            <a:pPr lvl="1"/>
            <a:r>
              <a:rPr lang="en-US" dirty="0" smtClean="0"/>
              <a:t>Process control (start to finish) - </a:t>
            </a:r>
            <a:r>
              <a:rPr lang="en-US" dirty="0" smtClean="0">
                <a:solidFill>
                  <a:srgbClr val="800000"/>
                </a:solidFill>
              </a:rPr>
              <a:t>example</a:t>
            </a:r>
          </a:p>
          <a:p>
            <a:r>
              <a:rPr lang="en-US" dirty="0" smtClean="0"/>
              <a:t>Documentation and reports</a:t>
            </a:r>
          </a:p>
          <a:p>
            <a:pPr lvl="1"/>
            <a:r>
              <a:rPr lang="en-US" dirty="0" smtClean="0"/>
              <a:t>Maintain log files?</a:t>
            </a:r>
          </a:p>
          <a:p>
            <a:pPr lvl="1"/>
            <a:r>
              <a:rPr lang="en-US" dirty="0" smtClean="0"/>
              <a:t>.</a:t>
            </a:r>
            <a:r>
              <a:rPr lang="en-US" dirty="0" err="1" smtClean="0"/>
              <a:t>fsa</a:t>
            </a:r>
            <a:r>
              <a:rPr lang="en-US" dirty="0" smtClean="0"/>
              <a:t> files – archiving?</a:t>
            </a:r>
          </a:p>
          <a:p>
            <a:endParaRPr lang="en-US" dirty="0" smtClean="0"/>
          </a:p>
        </p:txBody>
      </p:sp>
    </p:spTree>
    <p:extLst>
      <p:ext uri="{BB962C8B-B14F-4D97-AF65-F5344CB8AC3E}">
        <p14:creationId xmlns:p14="http://schemas.microsoft.com/office/powerpoint/2010/main" xmlns="" val="3738137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a:t>
            </a:r>
            <a:endParaRPr lang="en-US" dirty="0"/>
          </a:p>
        </p:txBody>
      </p:sp>
      <p:sp>
        <p:nvSpPr>
          <p:cNvPr id="3" name="Content Placeholder 2"/>
          <p:cNvSpPr>
            <a:spLocks noGrp="1"/>
          </p:cNvSpPr>
          <p:nvPr>
            <p:ph idx="1"/>
          </p:nvPr>
        </p:nvSpPr>
        <p:spPr/>
        <p:txBody>
          <a:bodyPr>
            <a:normAutofit/>
          </a:bodyPr>
          <a:lstStyle/>
          <a:p>
            <a:r>
              <a:rPr lang="en-US" dirty="0" smtClean="0"/>
              <a:t>Responsibility for RDIS match notification, follow up, and probable cause sample ?</a:t>
            </a:r>
          </a:p>
          <a:p>
            <a:endParaRPr lang="en-US" dirty="0"/>
          </a:p>
          <a:p>
            <a:r>
              <a:rPr lang="en-US" dirty="0" smtClean="0"/>
              <a:t>Discussions with Doug and Tom</a:t>
            </a:r>
          </a:p>
          <a:p>
            <a:pPr lvl="1"/>
            <a:r>
              <a:rPr lang="en-US" dirty="0" smtClean="0"/>
              <a:t>Sharing ideas</a:t>
            </a:r>
          </a:p>
          <a:p>
            <a:pPr lvl="1"/>
            <a:r>
              <a:rPr lang="en-US" dirty="0" smtClean="0"/>
              <a:t>Clarification on topics</a:t>
            </a:r>
          </a:p>
        </p:txBody>
      </p:sp>
    </p:spTree>
    <p:extLst>
      <p:ext uri="{BB962C8B-B14F-4D97-AF65-F5344CB8AC3E}">
        <p14:creationId xmlns:p14="http://schemas.microsoft.com/office/powerpoint/2010/main" xmlns="" val="1701623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cs typeface="Helvetica" panose="020B0604020202020204" pitchFamily="34" charset="0"/>
              </a:rPr>
              <a:t>NIST R-DNA Maturity Assessment</a:t>
            </a:r>
            <a:br>
              <a:rPr lang="en-US" sz="3600" dirty="0" smtClean="0">
                <a:cs typeface="Helvetica" panose="020B0604020202020204" pitchFamily="34" charset="0"/>
              </a:rPr>
            </a:br>
            <a:r>
              <a:rPr lang="en-US" sz="3600" dirty="0" smtClean="0">
                <a:cs typeface="Helvetica" panose="020B0604020202020204" pitchFamily="34" charset="0"/>
              </a:rPr>
              <a:t>Initial Results</a:t>
            </a:r>
            <a:endParaRPr lang="en-US" sz="3600" dirty="0">
              <a:cs typeface="Helvetica" panose="020B0604020202020204" pitchFamily="34" charset="0"/>
            </a:endParaRPr>
          </a:p>
        </p:txBody>
      </p:sp>
      <p:sp>
        <p:nvSpPr>
          <p:cNvPr id="3" name="Content Placeholder 2"/>
          <p:cNvSpPr>
            <a:spLocks noGrp="1"/>
          </p:cNvSpPr>
          <p:nvPr>
            <p:ph idx="1"/>
          </p:nvPr>
        </p:nvSpPr>
        <p:spPr>
          <a:xfrm>
            <a:off x="457200" y="4038600"/>
            <a:ext cx="8229600" cy="1371600"/>
          </a:xfrm>
        </p:spPr>
        <p:txBody>
          <a:bodyPr>
            <a:noAutofit/>
          </a:bodyPr>
          <a:lstStyle/>
          <a:p>
            <a:pPr marL="0" indent="0" algn="ctr">
              <a:buNone/>
            </a:pPr>
            <a:r>
              <a:rPr lang="en-US" sz="2400" dirty="0" smtClean="0">
                <a:cs typeface="Helvetica" panose="020B0604020202020204" pitchFamily="34" charset="0"/>
              </a:rPr>
              <a:t>Once all results have been analyzed the overall </a:t>
            </a:r>
            <a:r>
              <a:rPr lang="en-US" sz="2400" dirty="0">
                <a:cs typeface="Helvetica" panose="020B0604020202020204" pitchFamily="34" charset="0"/>
              </a:rPr>
              <a:t>success for </a:t>
            </a:r>
            <a:r>
              <a:rPr lang="en-US" sz="2400" dirty="0" smtClean="0">
                <a:cs typeface="Helvetica" panose="020B0604020202020204" pitchFamily="34" charset="0"/>
              </a:rPr>
              <a:t>the </a:t>
            </a:r>
          </a:p>
          <a:p>
            <a:pPr marL="0" indent="0" algn="ctr">
              <a:buNone/>
            </a:pPr>
            <a:r>
              <a:rPr lang="en-US" sz="2400" dirty="0" smtClean="0">
                <a:cs typeface="Helvetica" panose="020B0604020202020204" pitchFamily="34" charset="0"/>
              </a:rPr>
              <a:t>R-DNA maturity assessment will </a:t>
            </a:r>
            <a:r>
              <a:rPr lang="en-US" sz="2400" dirty="0">
                <a:cs typeface="Helvetica" panose="020B0604020202020204" pitchFamily="34" charset="0"/>
              </a:rPr>
              <a:t>be </a:t>
            </a:r>
            <a:r>
              <a:rPr lang="en-US" sz="2400" dirty="0" smtClean="0">
                <a:cs typeface="Helvetica" panose="020B0604020202020204" pitchFamily="34" charset="0"/>
              </a:rPr>
              <a:t>reported:</a:t>
            </a:r>
            <a:endParaRPr lang="en-US" sz="2400" dirty="0">
              <a:cs typeface="Helvetica" panose="020B0604020202020204" pitchFamily="34" charset="0"/>
            </a:endParaRPr>
          </a:p>
          <a:p>
            <a:pPr marL="0" indent="0" algn="ctr">
              <a:buNone/>
            </a:pPr>
            <a:r>
              <a:rPr lang="en-US" sz="2000" dirty="0">
                <a:solidFill>
                  <a:schemeClr val="tx2"/>
                </a:solidFill>
                <a:cs typeface="Helvetica" panose="020B0604020202020204" pitchFamily="34" charset="0"/>
              </a:rPr>
              <a:t>http://www.nist.gov/mml/bmd/genetics/dna_biometrics.cfm</a:t>
            </a:r>
          </a:p>
          <a:p>
            <a:pPr algn="ctr"/>
            <a:endParaRPr lang="en-US" sz="2400" dirty="0">
              <a:cs typeface="Helvetica"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634211568"/>
              </p:ext>
            </p:extLst>
          </p:nvPr>
        </p:nvGraphicFramePr>
        <p:xfrm>
          <a:off x="0" y="1584961"/>
          <a:ext cx="9144000" cy="1920240"/>
        </p:xfrm>
        <a:graphic>
          <a:graphicData uri="http://schemas.openxmlformats.org/drawingml/2006/table">
            <a:tbl>
              <a:tblPr firstRow="1" bandRow="1">
                <a:tableStyleId>{5C22544A-7EE6-4342-B048-85BDC9FD1C3A}</a:tableStyleId>
              </a:tblPr>
              <a:tblGrid>
                <a:gridCol w="1524000"/>
                <a:gridCol w="1600200"/>
                <a:gridCol w="1524000"/>
                <a:gridCol w="1447800"/>
                <a:gridCol w="1524000"/>
                <a:gridCol w="1524000"/>
              </a:tblGrid>
              <a:tr h="370840">
                <a:tc>
                  <a:txBody>
                    <a:bodyPr/>
                    <a:lstStyle/>
                    <a:p>
                      <a:pPr algn="ctr"/>
                      <a:r>
                        <a:rPr lang="en-US" dirty="0" smtClean="0"/>
                        <a:t>Rapid DNA Instrument Platforms</a:t>
                      </a:r>
                      <a:endParaRPr lang="en-US" dirty="0"/>
                    </a:p>
                  </a:txBody>
                  <a:tcPr anchor="ctr"/>
                </a:tc>
                <a:tc>
                  <a:txBody>
                    <a:bodyPr/>
                    <a:lstStyle/>
                    <a:p>
                      <a:pPr algn="ctr"/>
                      <a:r>
                        <a:rPr lang="en-US" dirty="0" smtClean="0"/>
                        <a:t>Number of Participating Labs</a:t>
                      </a:r>
                      <a:endParaRPr lang="en-US" dirty="0"/>
                    </a:p>
                  </a:txBody>
                  <a:tcPr anchor="ctr"/>
                </a:tc>
                <a:tc>
                  <a:txBody>
                    <a:bodyPr/>
                    <a:lstStyle/>
                    <a:p>
                      <a:pPr algn="ctr"/>
                      <a:r>
                        <a:rPr lang="en-US" dirty="0" smtClean="0"/>
                        <a:t>Total Instruments</a:t>
                      </a:r>
                      <a:endParaRPr lang="en-US" dirty="0"/>
                    </a:p>
                  </a:txBody>
                  <a:tcPr anchor="ctr"/>
                </a:tc>
                <a:tc>
                  <a:txBody>
                    <a:bodyPr/>
                    <a:lstStyle/>
                    <a:p>
                      <a:pPr algn="ctr"/>
                      <a:r>
                        <a:rPr lang="en-US" dirty="0" smtClean="0"/>
                        <a:t>Samples Attempted</a:t>
                      </a:r>
                      <a:endParaRPr lang="en-US" dirty="0"/>
                    </a:p>
                  </a:txBody>
                  <a:tcPr anchor="ctr"/>
                </a:tc>
                <a:tc>
                  <a:txBody>
                    <a:bodyPr/>
                    <a:lstStyle/>
                    <a:p>
                      <a:pPr algn="ctr"/>
                      <a:r>
                        <a:rPr lang="en-US" dirty="0" smtClean="0"/>
                        <a:t>Core CODIS</a:t>
                      </a:r>
                      <a:r>
                        <a:rPr lang="en-US" baseline="0" dirty="0" smtClean="0"/>
                        <a:t> Success </a:t>
                      </a:r>
                      <a:r>
                        <a:rPr lang="en-US" b="0" baseline="0" dirty="0" smtClean="0"/>
                        <a:t>(Rapid DNA Analysis)</a:t>
                      </a:r>
                      <a:endParaRPr lang="en-US" b="0" dirty="0"/>
                    </a:p>
                  </a:txBody>
                  <a:tcPr anchor="ctr"/>
                </a:tc>
                <a:tc>
                  <a:txBody>
                    <a:bodyPr/>
                    <a:lstStyle/>
                    <a:p>
                      <a:pPr algn="ctr"/>
                      <a:r>
                        <a:rPr lang="en-US" dirty="0" smtClean="0"/>
                        <a:t>Core CODIS Success </a:t>
                      </a:r>
                      <a:r>
                        <a:rPr lang="en-US" b="0" dirty="0" smtClean="0"/>
                        <a:t>(Modified Rapid</a:t>
                      </a:r>
                      <a:r>
                        <a:rPr lang="en-US" b="0" baseline="0" dirty="0" smtClean="0"/>
                        <a:t> DNA Analysis)</a:t>
                      </a:r>
                      <a:endParaRPr lang="en-US" b="0" dirty="0"/>
                    </a:p>
                  </a:txBody>
                  <a:tcPr anchor="ctr"/>
                </a:tc>
              </a:tr>
              <a:tr h="370840">
                <a:tc>
                  <a:txBody>
                    <a:bodyPr/>
                    <a:lstStyle/>
                    <a:p>
                      <a:pPr algn="ctr"/>
                      <a:r>
                        <a:rPr lang="en-US" sz="2400" dirty="0" smtClean="0"/>
                        <a:t>2</a:t>
                      </a:r>
                      <a:endParaRPr lang="en-US" sz="2400" dirty="0"/>
                    </a:p>
                  </a:txBody>
                  <a:tcPr anchor="ctr"/>
                </a:tc>
                <a:tc>
                  <a:txBody>
                    <a:bodyPr/>
                    <a:lstStyle/>
                    <a:p>
                      <a:pPr algn="ctr"/>
                      <a:r>
                        <a:rPr lang="en-US" sz="2400" dirty="0" smtClean="0"/>
                        <a:t>7</a:t>
                      </a:r>
                      <a:endParaRPr lang="en-US" sz="2400" dirty="0"/>
                    </a:p>
                  </a:txBody>
                  <a:tcPr anchor="ctr"/>
                </a:tc>
                <a:tc>
                  <a:txBody>
                    <a:bodyPr/>
                    <a:lstStyle/>
                    <a:p>
                      <a:pPr algn="ctr"/>
                      <a:r>
                        <a:rPr lang="en-US" sz="2400" dirty="0" smtClean="0"/>
                        <a:t>11</a:t>
                      </a:r>
                    </a:p>
                  </a:txBody>
                  <a:tcPr anchor="ctr"/>
                </a:tc>
                <a:tc>
                  <a:txBody>
                    <a:bodyPr/>
                    <a:lstStyle/>
                    <a:p>
                      <a:pPr algn="ctr"/>
                      <a:r>
                        <a:rPr lang="en-US" sz="2400" dirty="0" smtClean="0"/>
                        <a:t>280</a:t>
                      </a:r>
                      <a:endParaRPr lang="en-US" sz="2400" dirty="0"/>
                    </a:p>
                  </a:txBody>
                  <a:tcPr anchor="ctr"/>
                </a:tc>
                <a:tc>
                  <a:txBody>
                    <a:bodyPr/>
                    <a:lstStyle/>
                    <a:p>
                      <a:pPr algn="ctr"/>
                      <a:r>
                        <a:rPr lang="en-US" sz="2400" dirty="0" smtClean="0"/>
                        <a:t>76.1%</a:t>
                      </a:r>
                      <a:endParaRPr lang="en-US" sz="2400" dirty="0"/>
                    </a:p>
                  </a:txBody>
                  <a:tcPr anchor="ctr"/>
                </a:tc>
                <a:tc>
                  <a:txBody>
                    <a:bodyPr/>
                    <a:lstStyle/>
                    <a:p>
                      <a:pPr algn="ctr"/>
                      <a:r>
                        <a:rPr lang="en-US" sz="2400" dirty="0" smtClean="0"/>
                        <a:t>80.0%</a:t>
                      </a:r>
                      <a:endParaRPr lang="en-US" sz="2400" dirty="0"/>
                    </a:p>
                  </a:txBody>
                  <a:tcPr anchor="ctr"/>
                </a:tc>
              </a:tr>
            </a:tbl>
          </a:graphicData>
        </a:graphic>
      </p:graphicFrame>
    </p:spTree>
    <p:extLst>
      <p:ext uri="{BB962C8B-B14F-4D97-AF65-F5344CB8AC3E}">
        <p14:creationId xmlns:p14="http://schemas.microsoft.com/office/powerpoint/2010/main" xmlns="" val="237956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idx="4294967295"/>
          </p:nvPr>
        </p:nvSpPr>
        <p:spPr bwMode="auto">
          <a:xfrm>
            <a:off x="685800" y="1600200"/>
            <a:ext cx="7772400" cy="4495800"/>
          </a:xfrm>
          <a:solidFill>
            <a:srgbClr val="D9D9D9"/>
          </a:solidFill>
        </p:spPr>
        <p:txBody>
          <a:bodyPr wrap="square" numCol="1" anchor="t" anchorCtr="0" compatLnSpc="1">
            <a:prstTxWarp prst="textNoShape">
              <a:avLst/>
            </a:prstTxWarp>
            <a:normAutofit fontScale="70000" lnSpcReduction="20000"/>
          </a:bodyPr>
          <a:lstStyle/>
          <a:p>
            <a:pPr marL="342900" lvl="1" indent="-342900">
              <a:buFont typeface="Arial" charset="0"/>
              <a:buChar char="•"/>
            </a:pPr>
            <a:endParaRPr lang="en-US" sz="1600" dirty="0" smtClean="0"/>
          </a:p>
          <a:p>
            <a:pPr marL="342900" lvl="1" indent="-342900">
              <a:buFont typeface="Arial" charset="0"/>
              <a:buChar char="•"/>
            </a:pPr>
            <a:r>
              <a:rPr lang="en-US" sz="4300" i="1" dirty="0" smtClean="0"/>
              <a:t>SWGDAM Guidelines for Enhanced Detection Methods </a:t>
            </a:r>
            <a:r>
              <a:rPr lang="en-US" sz="4300" dirty="0" smtClean="0"/>
              <a:t>are available on the SWGDAM web site.</a:t>
            </a:r>
          </a:p>
          <a:p>
            <a:pPr marL="342900" lvl="1" indent="-342900">
              <a:buFont typeface="Arial" charset="0"/>
              <a:buChar char="•"/>
            </a:pPr>
            <a:r>
              <a:rPr lang="en-US" sz="4300" dirty="0" smtClean="0"/>
              <a:t>The Guidelines were approved by the membership and posted for public comment during July/August 2014.</a:t>
            </a:r>
          </a:p>
          <a:p>
            <a:pPr marL="342900" lvl="1" indent="-342900">
              <a:buFont typeface="Arial" charset="0"/>
              <a:buChar char="•"/>
            </a:pPr>
            <a:r>
              <a:rPr lang="en-US" sz="4300" dirty="0" smtClean="0"/>
              <a:t>The SWGDAM Executive Board approved the Guidelines following the public comment period with minor revisions to address the public comments.</a:t>
            </a:r>
          </a:p>
          <a:p>
            <a:pPr marL="342900" lvl="1" indent="-342900">
              <a:buFont typeface="Arial" charset="0"/>
              <a:buChar char="•"/>
            </a:pPr>
            <a:endParaRPr lang="en-US" sz="3800" dirty="0" smtClean="0"/>
          </a:p>
        </p:txBody>
      </p:sp>
      <p:sp>
        <p:nvSpPr>
          <p:cNvPr id="5" name="Text Box 5"/>
          <p:cNvSpPr txBox="1">
            <a:spLocks noChangeArrowheads="1"/>
          </p:cNvSpPr>
          <p:nvPr/>
        </p:nvSpPr>
        <p:spPr bwMode="auto">
          <a:xfrm>
            <a:off x="1828800" y="381000"/>
            <a:ext cx="6629400" cy="830997"/>
          </a:xfrm>
          <a:prstGeom prst="rect">
            <a:avLst/>
          </a:prstGeom>
          <a:noFill/>
          <a:ln w="9525">
            <a:noFill/>
            <a:miter lim="800000"/>
            <a:headEnd/>
            <a:tailEnd/>
          </a:ln>
        </p:spPr>
        <p:txBody>
          <a:bodyPr wrap="square">
            <a:spAutoFit/>
          </a:bodyPr>
          <a:lstStyle/>
          <a:p>
            <a:pPr algn="ctr">
              <a:spcBef>
                <a:spcPct val="50000"/>
              </a:spcBef>
            </a:pPr>
            <a:r>
              <a:rPr lang="en-US" sz="4800" b="1" dirty="0" smtClean="0"/>
              <a:t>EDM Guidelines</a:t>
            </a:r>
            <a:endParaRPr lang="en-US" sz="4800" b="1" dirty="0"/>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692" y="372375"/>
            <a:ext cx="8995508" cy="6476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876800" y="609600"/>
            <a:ext cx="3949519" cy="461665"/>
          </a:xfrm>
          <a:prstGeom prst="rect">
            <a:avLst/>
          </a:prstGeom>
          <a:solidFill>
            <a:srgbClr val="FFFF00"/>
          </a:solidFill>
        </p:spPr>
        <p:txBody>
          <a:bodyPr wrap="none" rtlCol="0">
            <a:spAutoFit/>
          </a:bodyPr>
          <a:lstStyle/>
          <a:p>
            <a:r>
              <a:rPr lang="en-US" sz="2400" dirty="0" smtClean="0"/>
              <a:t>Full Profile </a:t>
            </a:r>
            <a:r>
              <a:rPr lang="en-US" sz="2400" dirty="0" err="1" smtClean="0"/>
              <a:t>GlobalFiler</a:t>
            </a:r>
            <a:r>
              <a:rPr lang="en-US" sz="2400" dirty="0" smtClean="0"/>
              <a:t> Express</a:t>
            </a:r>
            <a:endParaRPr lang="en-US" sz="2400" dirty="0"/>
          </a:p>
        </p:txBody>
      </p:sp>
    </p:spTree>
    <p:extLst>
      <p:ext uri="{BB962C8B-B14F-4D97-AF65-F5344CB8AC3E}">
        <p14:creationId xmlns:p14="http://schemas.microsoft.com/office/powerpoint/2010/main" xmlns="" val="723898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7"/>
          <p:cNvSpPr txBox="1">
            <a:spLocks noChangeArrowheads="1"/>
          </p:cNvSpPr>
          <p:nvPr/>
        </p:nvSpPr>
        <p:spPr bwMode="auto">
          <a:xfrm>
            <a:off x="630238" y="5486400"/>
            <a:ext cx="78279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Calibri" panose="020F0502020204030204" pitchFamily="34" charset="0"/>
              </a:rPr>
              <a:t>Autosomal STR Interpretation Committee</a:t>
            </a:r>
          </a:p>
        </p:txBody>
      </p:sp>
      <p:sp>
        <p:nvSpPr>
          <p:cNvPr id="50179" name="Rectangle 2"/>
          <p:cNvSpPr>
            <a:spLocks noChangeArrowheads="1"/>
          </p:cNvSpPr>
          <p:nvPr/>
        </p:nvSpPr>
        <p:spPr bwMode="auto">
          <a:xfrm>
            <a:off x="1143000" y="1828800"/>
            <a:ext cx="6705600" cy="225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1200" dirty="0"/>
          </a:p>
          <a:p>
            <a:pPr eaLnBrk="1" hangingPunct="1">
              <a:lnSpc>
                <a:spcPct val="80000"/>
              </a:lnSpc>
            </a:pPr>
            <a:endParaRPr lang="en-US" altLang="en-US" sz="1400" dirty="0"/>
          </a:p>
          <a:p>
            <a:pPr algn="ctr" eaLnBrk="1" hangingPunct="1"/>
            <a:r>
              <a:rPr lang="en-US" altLang="en-US" sz="6000" b="1" dirty="0"/>
              <a:t>Y- STR Committee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1447800" y="228600"/>
            <a:ext cx="7010400" cy="1143000"/>
          </a:xfrm>
        </p:spPr>
        <p:txBody>
          <a:bodyPr/>
          <a:lstStyle/>
          <a:p>
            <a:r>
              <a:rPr lang="en-US" altLang="en-US" smtClean="0"/>
              <a:t>Committee</a:t>
            </a:r>
            <a:br>
              <a:rPr lang="en-US" altLang="en-US" smtClean="0"/>
            </a:br>
            <a:r>
              <a:rPr lang="en-US" altLang="en-US" smtClean="0"/>
              <a:t>Goals/Objectives</a:t>
            </a:r>
          </a:p>
        </p:txBody>
      </p:sp>
      <p:sp>
        <p:nvSpPr>
          <p:cNvPr id="18435" name="Rectangle 3"/>
          <p:cNvSpPr>
            <a:spLocks noGrp="1"/>
          </p:cNvSpPr>
          <p:nvPr>
            <p:ph type="body" idx="4294967295"/>
          </p:nvPr>
        </p:nvSpPr>
        <p:spPr bwMode="auto">
          <a:xfrm>
            <a:off x="685800" y="1676400"/>
            <a:ext cx="8001000" cy="4419600"/>
          </a:xfrm>
          <a:solidFill>
            <a:srgbClr val="D9D9D9"/>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2000" dirty="0" smtClean="0"/>
          </a:p>
          <a:p>
            <a:pPr>
              <a:lnSpc>
                <a:spcPct val="80000"/>
              </a:lnSpc>
            </a:pPr>
            <a:endParaRPr lang="en-US" altLang="en-US" sz="2400" dirty="0" smtClean="0"/>
          </a:p>
          <a:p>
            <a:r>
              <a:rPr lang="en-NZ" altLang="en-US" dirty="0" smtClean="0"/>
              <a:t>Primary goal  is to supplement the Y-STR Guidelines (2014) to address indistinguishable mixtures &amp; evidential minor contributor</a:t>
            </a:r>
          </a:p>
        </p:txBody>
      </p:sp>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1447800" y="228600"/>
            <a:ext cx="7696200" cy="1143000"/>
          </a:xfrm>
        </p:spPr>
        <p:txBody>
          <a:bodyPr/>
          <a:lstStyle/>
          <a:p>
            <a:r>
              <a:rPr lang="en-US" altLang="en-US" smtClean="0"/>
              <a:t>Committee</a:t>
            </a:r>
            <a:br>
              <a:rPr lang="en-US" altLang="en-US" smtClean="0"/>
            </a:br>
            <a:r>
              <a:rPr lang="en-US" altLang="en-US" smtClean="0"/>
              <a:t>Tasks/Accomplishments of Mtg</a:t>
            </a:r>
          </a:p>
        </p:txBody>
      </p:sp>
      <p:sp>
        <p:nvSpPr>
          <p:cNvPr id="20483" name="Rectangle 3"/>
          <p:cNvSpPr>
            <a:spLocks noGrp="1"/>
          </p:cNvSpPr>
          <p:nvPr>
            <p:ph type="body" idx="4294967295"/>
          </p:nvPr>
        </p:nvSpPr>
        <p:spPr bwMode="auto">
          <a:xfrm>
            <a:off x="685800" y="1676400"/>
            <a:ext cx="8001000" cy="4419600"/>
          </a:xfrm>
          <a:solidFill>
            <a:srgbClr val="D9D9D9"/>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2000" dirty="0" smtClean="0"/>
          </a:p>
          <a:p>
            <a:pPr marL="342900" lvl="1" indent="-342900">
              <a:buFont typeface="Arial" panose="020B0604020202020204" pitchFamily="34" charset="0"/>
              <a:buChar char="•"/>
            </a:pPr>
            <a:r>
              <a:rPr lang="en-NZ" altLang="en-US" sz="3200" dirty="0" smtClean="0"/>
              <a:t>The committee agreed to pursue a likelihood ratio-based probabilistic approach that accommodates allele drop out/drop in (or fully continuous)</a:t>
            </a:r>
            <a:endParaRPr lang="en-US" altLang="en-US" sz="3200" dirty="0" smtClean="0"/>
          </a:p>
          <a:p>
            <a:pPr>
              <a:lnSpc>
                <a:spcPct val="80000"/>
              </a:lnSpc>
            </a:pPr>
            <a:endParaRPr lang="en-US" altLang="en-US" dirty="0" smtClean="0"/>
          </a:p>
          <a:p>
            <a:pPr marL="0" indent="0">
              <a:lnSpc>
                <a:spcPct val="80000"/>
              </a:lnSpc>
              <a:buNone/>
            </a:pPr>
            <a:endParaRPr lang="en-US" altLang="en-US" dirty="0" smtClean="0"/>
          </a:p>
          <a:p>
            <a:pPr>
              <a:lnSpc>
                <a:spcPct val="80000"/>
              </a:lnSpc>
              <a:buFont typeface="Arial" panose="020B0604020202020204" pitchFamily="34" charset="0"/>
              <a:buNone/>
            </a:pPr>
            <a:endParaRPr lang="en-US" altLang="en-US" dirty="0" smtClean="0"/>
          </a:p>
          <a:p>
            <a:pPr algn="ctr">
              <a:lnSpc>
                <a:spcPct val="80000"/>
              </a:lnSpc>
              <a:buFont typeface="Arial" panose="020B0604020202020204" pitchFamily="34" charset="0"/>
              <a:buNone/>
            </a:pPr>
            <a:endParaRPr lang="en-US" altLang="en-US" sz="2400" dirty="0" smtClean="0"/>
          </a:p>
        </p:txBody>
      </p:sp>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a:xfrm>
            <a:off x="1447800" y="228600"/>
            <a:ext cx="7696200" cy="1143000"/>
          </a:xfrm>
        </p:spPr>
        <p:txBody>
          <a:bodyPr/>
          <a:lstStyle/>
          <a:p>
            <a:r>
              <a:rPr lang="en-US" altLang="en-US" smtClean="0"/>
              <a:t>Committee</a:t>
            </a:r>
            <a:br>
              <a:rPr lang="en-US" altLang="en-US" smtClean="0"/>
            </a:br>
            <a:r>
              <a:rPr lang="en-US" altLang="en-US" smtClean="0"/>
              <a:t>Pending/Outstanding Issues</a:t>
            </a:r>
          </a:p>
        </p:txBody>
      </p:sp>
      <p:sp>
        <p:nvSpPr>
          <p:cNvPr id="22531" name="Rectangle 3"/>
          <p:cNvSpPr>
            <a:spLocks noGrp="1"/>
          </p:cNvSpPr>
          <p:nvPr>
            <p:ph type="body" idx="4294967295"/>
          </p:nvPr>
        </p:nvSpPr>
        <p:spPr bwMode="auto">
          <a:xfrm>
            <a:off x="685800" y="1676400"/>
            <a:ext cx="8001000" cy="4419600"/>
          </a:xfrm>
          <a:solidFill>
            <a:srgbClr val="D9D9D9"/>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2000" dirty="0" smtClean="0"/>
          </a:p>
          <a:p>
            <a:pPr>
              <a:lnSpc>
                <a:spcPct val="80000"/>
              </a:lnSpc>
            </a:pPr>
            <a:endParaRPr lang="en-US" altLang="en-US" sz="2400" dirty="0" smtClean="0"/>
          </a:p>
          <a:p>
            <a:r>
              <a:rPr lang="en-US" altLang="en-US" dirty="0" smtClean="0"/>
              <a:t>Y mixture tool developed by Steven Myers that </a:t>
            </a:r>
            <a:r>
              <a:rPr lang="en-NZ" altLang="en-US" dirty="0" smtClean="0"/>
              <a:t>considers silent alleles, multiple alleles, stutter &amp; variable dropout</a:t>
            </a:r>
          </a:p>
          <a:p>
            <a:r>
              <a:rPr lang="en-NZ" altLang="en-US" dirty="0" smtClean="0"/>
              <a:t>Other Y tools available at the US Y-STR database site at </a:t>
            </a:r>
            <a:r>
              <a:rPr lang="en-NZ" altLang="en-US" dirty="0" smtClean="0">
                <a:hlinkClick r:id="rId3"/>
              </a:rPr>
              <a:t>https://www.usystrdatabase.org/</a:t>
            </a:r>
            <a:endParaRPr lang="en-NZ" altLang="en-US" dirty="0" smtClean="0"/>
          </a:p>
          <a:p>
            <a:endParaRPr lang="en-NZ" altLang="en-US" dirty="0" smtClean="0"/>
          </a:p>
        </p:txBody>
      </p:sp>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1447800" y="228600"/>
            <a:ext cx="7696200" cy="1143000"/>
          </a:xfrm>
        </p:spPr>
        <p:txBody>
          <a:bodyPr/>
          <a:lstStyle/>
          <a:p>
            <a:r>
              <a:rPr lang="en-US" altLang="en-US" smtClean="0"/>
              <a:t>Committee</a:t>
            </a:r>
            <a:br>
              <a:rPr lang="en-US" altLang="en-US" smtClean="0"/>
            </a:br>
            <a:r>
              <a:rPr lang="en-US" altLang="en-US" smtClean="0"/>
              <a:t>Pending/Outstanding Issues</a:t>
            </a:r>
          </a:p>
        </p:txBody>
      </p:sp>
      <p:sp>
        <p:nvSpPr>
          <p:cNvPr id="18435" name="Rectangle 3"/>
          <p:cNvSpPr>
            <a:spLocks noGrp="1"/>
          </p:cNvSpPr>
          <p:nvPr>
            <p:ph type="body" idx="4294967295"/>
          </p:nvPr>
        </p:nvSpPr>
        <p:spPr bwMode="auto">
          <a:xfrm>
            <a:off x="685800" y="1676400"/>
            <a:ext cx="8001000" cy="4419600"/>
          </a:xfrm>
          <a:solidFill>
            <a:srgbClr val="D9D9D9"/>
          </a:solidFill>
          <a:extLst/>
        </p:spPr>
        <p:txBody>
          <a:bodyPr wrap="square" numCol="1" anchor="t" anchorCtr="0" compatLnSpc="1">
            <a:prstTxWarp prst="textNoShape">
              <a:avLst/>
            </a:prstTxWarp>
          </a:bodyPr>
          <a:lstStyle/>
          <a:p>
            <a:pPr>
              <a:lnSpc>
                <a:spcPct val="80000"/>
              </a:lnSpc>
              <a:defRPr/>
            </a:pPr>
            <a:endParaRPr lang="en-US" altLang="en-US" sz="2000" dirty="0" smtClean="0"/>
          </a:p>
          <a:p>
            <a:pPr marL="0" indent="0">
              <a:buFont typeface="Arial" panose="020B0604020202020204" pitchFamily="34" charset="0"/>
              <a:buNone/>
              <a:defRPr/>
            </a:pPr>
            <a:r>
              <a:rPr lang="en-US" dirty="0" smtClean="0"/>
              <a:t>Next Steps</a:t>
            </a:r>
          </a:p>
          <a:p>
            <a:pPr>
              <a:defRPr/>
            </a:pPr>
            <a:r>
              <a:rPr lang="en-US" dirty="0" smtClean="0"/>
              <a:t>Alpha testing of the Y mixture tool developed by Steven Myers</a:t>
            </a:r>
          </a:p>
          <a:p>
            <a:pPr>
              <a:defRPr/>
            </a:pPr>
            <a:r>
              <a:rPr lang="en-US" dirty="0" smtClean="0"/>
              <a:t>Continue with development of Y-STR mixture interpretation guidelines</a:t>
            </a:r>
            <a:endParaRPr lang="en-NZ" dirty="0" smtClean="0"/>
          </a:p>
          <a:p>
            <a:pPr>
              <a:defRPr/>
            </a:pPr>
            <a:endParaRPr lang="en-NZ" dirty="0" smtClean="0"/>
          </a:p>
        </p:txBody>
      </p:sp>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630238" y="5486400"/>
            <a:ext cx="78279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Calibri" panose="020F0502020204030204" pitchFamily="34" charset="0"/>
              </a:rPr>
              <a:t>Autosomal STR Interpretation Committee</a:t>
            </a:r>
          </a:p>
        </p:txBody>
      </p:sp>
      <p:sp>
        <p:nvSpPr>
          <p:cNvPr id="16387" name="Rectangle 2"/>
          <p:cNvSpPr>
            <a:spLocks noChangeArrowheads="1"/>
          </p:cNvSpPr>
          <p:nvPr/>
        </p:nvSpPr>
        <p:spPr bwMode="auto">
          <a:xfrm>
            <a:off x="1143000" y="1828800"/>
            <a:ext cx="6705600" cy="4105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1200" dirty="0"/>
          </a:p>
          <a:p>
            <a:pPr eaLnBrk="1" hangingPunct="1">
              <a:lnSpc>
                <a:spcPct val="80000"/>
              </a:lnSpc>
            </a:pPr>
            <a:endParaRPr lang="en-US" altLang="en-US" sz="1400" dirty="0"/>
          </a:p>
          <a:p>
            <a:pPr algn="ctr" eaLnBrk="1" hangingPunct="1"/>
            <a:r>
              <a:rPr lang="en-US" altLang="en-US" sz="6000" b="1" dirty="0" smtClean="0"/>
              <a:t>Ad Hoc Working Group on Probabilistic Genotyping</a:t>
            </a:r>
            <a:endParaRPr lang="en-US" altLang="en-US" sz="6000" b="1" dirty="0"/>
          </a:p>
        </p:txBody>
      </p:sp>
    </p:spTree>
    <p:extLst>
      <p:ext uri="{BB962C8B-B14F-4D97-AF65-F5344CB8AC3E}">
        <p14:creationId xmlns:p14="http://schemas.microsoft.com/office/powerpoint/2010/main" xmlns="" val="3244757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1447800" y="228600"/>
            <a:ext cx="7696200" cy="1143000"/>
          </a:xfrm>
        </p:spPr>
        <p:txBody>
          <a:bodyPr/>
          <a:lstStyle/>
          <a:p>
            <a:r>
              <a:rPr lang="en-US" altLang="en-US" dirty="0" smtClean="0"/>
              <a:t>Working Group</a:t>
            </a:r>
            <a:br>
              <a:rPr lang="en-US" altLang="en-US" dirty="0" smtClean="0"/>
            </a:br>
            <a:r>
              <a:rPr lang="en-US" altLang="en-US" dirty="0" smtClean="0"/>
              <a:t>Tasks/Accomplishments of </a:t>
            </a:r>
            <a:r>
              <a:rPr lang="en-US" altLang="en-US" dirty="0" err="1" smtClean="0"/>
              <a:t>Mtg</a:t>
            </a:r>
            <a:endParaRPr lang="en-US" altLang="en-US" dirty="0" smtClean="0"/>
          </a:p>
        </p:txBody>
      </p:sp>
      <p:sp>
        <p:nvSpPr>
          <p:cNvPr id="20483" name="Rectangle 3"/>
          <p:cNvSpPr>
            <a:spLocks noGrp="1"/>
          </p:cNvSpPr>
          <p:nvPr>
            <p:ph type="body" idx="4294967295"/>
          </p:nvPr>
        </p:nvSpPr>
        <p:spPr bwMode="auto">
          <a:xfrm>
            <a:off x="685800" y="1676400"/>
            <a:ext cx="8001000" cy="4419600"/>
          </a:xfrm>
          <a:solidFill>
            <a:srgbClr val="D9D9D9"/>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2000" dirty="0" smtClean="0"/>
          </a:p>
          <a:p>
            <a:pPr marL="342900" lvl="1" indent="-342900">
              <a:buFont typeface="Arial" panose="020B0604020202020204" pitchFamily="34" charset="0"/>
              <a:buChar char="•"/>
            </a:pPr>
            <a:r>
              <a:rPr lang="en-US" altLang="en-US" sz="3200" dirty="0" smtClean="0"/>
              <a:t>Draft of the </a:t>
            </a:r>
            <a:r>
              <a:rPr lang="en-US" altLang="en-US" sz="3200" i="1" dirty="0" smtClean="0"/>
              <a:t>Guidelines for the Validation of Probabilistic Genotyping Systems </a:t>
            </a:r>
            <a:r>
              <a:rPr lang="en-US" altLang="en-US" sz="3200" dirty="0" smtClean="0"/>
              <a:t>was presented to the attendees of the January SWGDAM meeting.</a:t>
            </a:r>
          </a:p>
          <a:p>
            <a:pPr marL="342900" lvl="1" indent="-342900">
              <a:buFont typeface="Arial" panose="020B0604020202020204" pitchFamily="34" charset="0"/>
              <a:buChar char="•"/>
            </a:pPr>
            <a:r>
              <a:rPr lang="en-US" altLang="en-US" sz="3200" dirty="0" smtClean="0"/>
              <a:t>Technical Review period by membership and invited guests during January/February 2015.</a:t>
            </a:r>
          </a:p>
          <a:p>
            <a:pPr>
              <a:lnSpc>
                <a:spcPct val="80000"/>
              </a:lnSpc>
            </a:pPr>
            <a:endParaRPr lang="en-US" altLang="en-US" dirty="0" smtClean="0"/>
          </a:p>
          <a:p>
            <a:pPr marL="0" indent="0">
              <a:lnSpc>
                <a:spcPct val="80000"/>
              </a:lnSpc>
              <a:buNone/>
            </a:pPr>
            <a:endParaRPr lang="en-US" altLang="en-US" dirty="0" smtClean="0"/>
          </a:p>
          <a:p>
            <a:pPr>
              <a:lnSpc>
                <a:spcPct val="80000"/>
              </a:lnSpc>
              <a:buFont typeface="Arial" panose="020B0604020202020204" pitchFamily="34" charset="0"/>
              <a:buNone/>
            </a:pPr>
            <a:endParaRPr lang="en-US" altLang="en-US" dirty="0" smtClean="0"/>
          </a:p>
          <a:p>
            <a:pPr algn="ctr">
              <a:lnSpc>
                <a:spcPct val="80000"/>
              </a:lnSpc>
              <a:buFont typeface="Arial" panose="020B0604020202020204" pitchFamily="34" charset="0"/>
              <a:buNone/>
            </a:pPr>
            <a:endParaRPr lang="en-US" altLang="en-US" sz="2400" dirty="0" smtClean="0"/>
          </a:p>
        </p:txBody>
      </p:sp>
    </p:spTree>
    <p:extLst>
      <p:ext uri="{BB962C8B-B14F-4D97-AF65-F5344CB8AC3E}">
        <p14:creationId xmlns:p14="http://schemas.microsoft.com/office/powerpoint/2010/main" xmlns="" val="4145148419"/>
      </p:ext>
    </p:extLst>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7"/>
          <p:cNvSpPr txBox="1">
            <a:spLocks noChangeArrowheads="1"/>
          </p:cNvSpPr>
          <p:nvPr/>
        </p:nvSpPr>
        <p:spPr bwMode="auto">
          <a:xfrm>
            <a:off x="630238" y="5486400"/>
            <a:ext cx="78279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Calibri" panose="020F0502020204030204" pitchFamily="34" charset="0"/>
              </a:rPr>
              <a:t>Autosomal STR Interpretation Committee</a:t>
            </a:r>
          </a:p>
        </p:txBody>
      </p:sp>
      <p:sp>
        <p:nvSpPr>
          <p:cNvPr id="50179" name="Rectangle 2"/>
          <p:cNvSpPr>
            <a:spLocks noChangeArrowheads="1"/>
          </p:cNvSpPr>
          <p:nvPr/>
        </p:nvSpPr>
        <p:spPr bwMode="auto">
          <a:xfrm>
            <a:off x="1143000" y="1828800"/>
            <a:ext cx="6705600" cy="3182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1200" dirty="0"/>
          </a:p>
          <a:p>
            <a:pPr eaLnBrk="1" hangingPunct="1">
              <a:lnSpc>
                <a:spcPct val="80000"/>
              </a:lnSpc>
            </a:pPr>
            <a:endParaRPr lang="en-US" altLang="en-US" sz="1400" dirty="0"/>
          </a:p>
          <a:p>
            <a:pPr algn="ctr" eaLnBrk="1" hangingPunct="1"/>
            <a:r>
              <a:rPr lang="en-US" altLang="en-US" sz="6000" b="1" dirty="0"/>
              <a:t>Next Generation Sequencing Working Group</a:t>
            </a:r>
          </a:p>
        </p:txBody>
      </p:sp>
    </p:spTree>
    <p:extLst>
      <p:ext uri="{BB962C8B-B14F-4D97-AF65-F5344CB8AC3E}">
        <p14:creationId xmlns:p14="http://schemas.microsoft.com/office/powerpoint/2010/main" xmlns="" val="5638015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0" y="274638"/>
            <a:ext cx="6172200" cy="1143000"/>
          </a:xfrm>
        </p:spPr>
        <p:txBody>
          <a:bodyPr/>
          <a:lstStyle/>
          <a:p>
            <a:r>
              <a:rPr lang="en-US" altLang="en-US" smtClean="0"/>
              <a:t>Tasks</a:t>
            </a:r>
          </a:p>
        </p:txBody>
      </p:sp>
      <p:sp>
        <p:nvSpPr>
          <p:cNvPr id="3" name="Content Placeholder 2"/>
          <p:cNvSpPr>
            <a:spLocks noGrp="1"/>
          </p:cNvSpPr>
          <p:nvPr>
            <p:ph idx="1"/>
          </p:nvPr>
        </p:nvSpPr>
        <p:spPr>
          <a:xfrm>
            <a:off x="457200" y="1600200"/>
            <a:ext cx="8534400" cy="5029200"/>
          </a:xfrm>
        </p:spPr>
        <p:txBody>
          <a:bodyPr>
            <a:noAutofit/>
          </a:bodyPr>
          <a:lstStyle/>
          <a:p>
            <a:pPr>
              <a:buFont typeface="Arial" charset="0"/>
              <a:buChar char="•"/>
              <a:defRPr/>
            </a:pPr>
            <a:r>
              <a:rPr lang="en-US" sz="2000" dirty="0" smtClean="0"/>
              <a:t>The </a:t>
            </a:r>
            <a:r>
              <a:rPr lang="en-US" sz="2000" dirty="0" err="1"/>
              <a:t>NGS</a:t>
            </a:r>
            <a:r>
              <a:rPr lang="en-US" sz="2000" dirty="0"/>
              <a:t> Working Group will monitor the development of </a:t>
            </a:r>
            <a:r>
              <a:rPr lang="en-US" sz="2000" dirty="0" err="1"/>
              <a:t>NGS</a:t>
            </a:r>
            <a:r>
              <a:rPr lang="en-US" sz="2000" dirty="0"/>
              <a:t> and its potential forensic applications and considerations such as nomenclature standardization for CODIS use and make regular reports to the SWGDAM Membership</a:t>
            </a:r>
            <a:r>
              <a:rPr lang="en-US" sz="2000" dirty="0" smtClean="0"/>
              <a:t>.</a:t>
            </a:r>
          </a:p>
          <a:p>
            <a:pPr>
              <a:buFont typeface="Arial" charset="0"/>
              <a:buChar char="•"/>
              <a:defRPr/>
            </a:pPr>
            <a:endParaRPr lang="en-US" sz="800" dirty="0" smtClean="0"/>
          </a:p>
          <a:p>
            <a:pPr>
              <a:buFont typeface="Arial" charset="0"/>
              <a:buChar char="•"/>
              <a:defRPr/>
            </a:pPr>
            <a:r>
              <a:rPr lang="en-US" sz="2000" dirty="0" smtClean="0"/>
              <a:t>The </a:t>
            </a:r>
            <a:r>
              <a:rPr lang="en-US" sz="2000" dirty="0" err="1"/>
              <a:t>NGS</a:t>
            </a:r>
            <a:r>
              <a:rPr lang="en-US" sz="2000" dirty="0"/>
              <a:t> Working Group will generate and review performance data using forensic applications of </a:t>
            </a:r>
            <a:r>
              <a:rPr lang="en-US" sz="2000" dirty="0" err="1"/>
              <a:t>NGS</a:t>
            </a:r>
            <a:r>
              <a:rPr lang="en-US" sz="2000" dirty="0"/>
              <a:t> and make regular reports to the SWGDAM Membership</a:t>
            </a:r>
            <a:r>
              <a:rPr lang="en-US" sz="2000" dirty="0" smtClean="0"/>
              <a:t>.</a:t>
            </a:r>
          </a:p>
          <a:p>
            <a:pPr>
              <a:buFont typeface="Arial" charset="0"/>
              <a:buChar char="•"/>
              <a:defRPr/>
            </a:pPr>
            <a:endParaRPr lang="en-US" sz="800" dirty="0" smtClean="0"/>
          </a:p>
          <a:p>
            <a:pPr>
              <a:buFont typeface="Arial" charset="0"/>
              <a:buChar char="•"/>
              <a:defRPr/>
            </a:pPr>
            <a:r>
              <a:rPr lang="en-US" sz="2000" dirty="0" smtClean="0"/>
              <a:t>The </a:t>
            </a:r>
            <a:r>
              <a:rPr lang="en-US" sz="2000" dirty="0" err="1"/>
              <a:t>NGS</a:t>
            </a:r>
            <a:r>
              <a:rPr lang="en-US" sz="2000" dirty="0"/>
              <a:t> Working Group will review and, if necessary, recommend revisions to the FBI’s Quality Assurance Standards (</a:t>
            </a:r>
            <a:r>
              <a:rPr lang="en-US" sz="2000" dirty="0" err="1"/>
              <a:t>QAS</a:t>
            </a:r>
            <a:r>
              <a:rPr lang="en-US" sz="2000" dirty="0"/>
              <a:t>) for the use of DNA typing data generated using </a:t>
            </a:r>
            <a:r>
              <a:rPr lang="en-US" sz="2000" dirty="0" err="1"/>
              <a:t>NGS</a:t>
            </a:r>
            <a:r>
              <a:rPr lang="en-US" sz="2000" dirty="0"/>
              <a:t> analysis by forensic DNA testing laboratories</a:t>
            </a:r>
            <a:r>
              <a:rPr lang="en-US" sz="2000" dirty="0" smtClean="0"/>
              <a:t>.</a:t>
            </a:r>
          </a:p>
          <a:p>
            <a:pPr marL="0" indent="0">
              <a:buFont typeface="Arial" charset="0"/>
              <a:buNone/>
              <a:defRPr/>
            </a:pPr>
            <a:endParaRPr lang="en-US" sz="800" dirty="0" smtClean="0"/>
          </a:p>
          <a:p>
            <a:pPr>
              <a:buFont typeface="Arial" charset="0"/>
              <a:buChar char="•"/>
              <a:defRPr/>
            </a:pPr>
            <a:r>
              <a:rPr lang="en-US" sz="2000" dirty="0" smtClean="0"/>
              <a:t>The </a:t>
            </a:r>
            <a:r>
              <a:rPr lang="en-US" sz="2000" dirty="0" err="1"/>
              <a:t>NGS</a:t>
            </a:r>
            <a:r>
              <a:rPr lang="en-US" sz="2000" dirty="0"/>
              <a:t> Working Group will review and, if necessary, recommend revisions to the NDIS Operational Procedures Manual for the interpretation of DNA records generated by </a:t>
            </a:r>
            <a:r>
              <a:rPr lang="en-US" sz="2000" dirty="0" err="1"/>
              <a:t>NGS</a:t>
            </a:r>
            <a:r>
              <a:rPr lang="en-US" sz="2000" dirty="0"/>
              <a:t> and will provide its recommendations to the NDIS Procedures Board via the SWGDAM Chair</a:t>
            </a:r>
            <a:r>
              <a:rPr lang="en-US" sz="2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idx="4294967295"/>
          </p:nvPr>
        </p:nvSpPr>
        <p:spPr bwMode="auto">
          <a:xfrm>
            <a:off x="668383" y="1447800"/>
            <a:ext cx="7772400" cy="5257800"/>
          </a:xfrm>
          <a:solidFill>
            <a:srgbClr val="D9D9D9"/>
          </a:solidFill>
        </p:spPr>
        <p:txBody>
          <a:bodyPr wrap="square" numCol="1" anchor="t" anchorCtr="0" compatLnSpc="1">
            <a:prstTxWarp prst="textNoShape">
              <a:avLst/>
            </a:prstTxWarp>
            <a:normAutofit/>
          </a:bodyPr>
          <a:lstStyle/>
          <a:p>
            <a:pPr marL="342900" lvl="1" indent="-342900">
              <a:buFont typeface="Arial" charset="0"/>
              <a:buChar char="•"/>
            </a:pPr>
            <a:r>
              <a:rPr lang="en-US" sz="2000" dirty="0" smtClean="0"/>
              <a:t>The </a:t>
            </a:r>
            <a:r>
              <a:rPr lang="en-US" sz="2000" i="1" dirty="0" smtClean="0"/>
              <a:t>Addendum to the Quality Assurance Stands for DNA </a:t>
            </a:r>
            <a:r>
              <a:rPr lang="en-US" sz="2000" i="1" dirty="0" err="1" smtClean="0"/>
              <a:t>Databasing</a:t>
            </a:r>
            <a:r>
              <a:rPr lang="en-US" sz="2000" i="1" dirty="0" smtClean="0"/>
              <a:t> Laboratories for Rapid DNA Analysis and Modified Rapid DNA Analysis Using a Rapid DNA Instrument</a:t>
            </a:r>
            <a:r>
              <a:rPr lang="en-US" sz="2000" dirty="0" smtClean="0"/>
              <a:t> and the </a:t>
            </a:r>
            <a:r>
              <a:rPr lang="en-US" sz="2000" i="1" dirty="0" smtClean="0"/>
              <a:t>Addendum to the Quality Assurance Stands Audit for DNA </a:t>
            </a:r>
            <a:r>
              <a:rPr lang="en-US" sz="2000" i="1" dirty="0" err="1" smtClean="0"/>
              <a:t>Databasing</a:t>
            </a:r>
            <a:r>
              <a:rPr lang="en-US" sz="2000" i="1" dirty="0" smtClean="0"/>
              <a:t> Laboratories for Rapid DNA Analysis and Modified Rapid DNA Analysis Using a Rapid DNA Instrument </a:t>
            </a:r>
            <a:r>
              <a:rPr lang="en-US" sz="2000" dirty="0" smtClean="0"/>
              <a:t>are available on the SWGDAM web site.</a:t>
            </a:r>
          </a:p>
          <a:p>
            <a:pPr marL="342900" lvl="1" indent="-342900">
              <a:buFont typeface="Arial" charset="0"/>
              <a:buChar char="•"/>
            </a:pPr>
            <a:r>
              <a:rPr lang="en-US" sz="2000" dirty="0" smtClean="0"/>
              <a:t>The QAS Rapid DNA Addenda were approved by the SWGDAM membership and posted for public comment during July/August 2014.</a:t>
            </a:r>
          </a:p>
          <a:p>
            <a:pPr marL="342900" lvl="1" indent="-342900">
              <a:buFont typeface="Arial" charset="0"/>
              <a:buChar char="•"/>
            </a:pPr>
            <a:r>
              <a:rPr lang="en-US" sz="2000" dirty="0" smtClean="0"/>
              <a:t>The SWGDAM Executive Board approved the QAS Rapid DNA Addenda with minor revisions to address the public comments and the SWGDAM Chair forwarded these Addenda to the FBI Director for approval.</a:t>
            </a:r>
          </a:p>
          <a:p>
            <a:pPr marL="342900" lvl="1" indent="-342900">
              <a:buFont typeface="Arial" charset="0"/>
              <a:buChar char="•"/>
            </a:pPr>
            <a:r>
              <a:rPr lang="en-US" sz="2000" dirty="0" smtClean="0"/>
              <a:t>The FBI Director approved the QAS Rapid DNA Addenda with an effective date of December 1, 2014.</a:t>
            </a:r>
          </a:p>
        </p:txBody>
      </p:sp>
      <p:sp>
        <p:nvSpPr>
          <p:cNvPr id="5" name="Text Box 5"/>
          <p:cNvSpPr txBox="1">
            <a:spLocks noChangeArrowheads="1"/>
          </p:cNvSpPr>
          <p:nvPr/>
        </p:nvSpPr>
        <p:spPr bwMode="auto">
          <a:xfrm>
            <a:off x="1828800" y="381000"/>
            <a:ext cx="66294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t>QAS Rapid DNA Addenda</a:t>
            </a:r>
            <a:endParaRPr lang="en-US" sz="4000" b="1" dirty="0"/>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600200"/>
            <a:ext cx="8229600" cy="5181600"/>
          </a:xfrm>
        </p:spPr>
        <p:txBody>
          <a:bodyPr wrap="square" numCol="1" anchor="t" anchorCtr="0" compatLnSpc="1">
            <a:prstTxWarp prst="textNoShape">
              <a:avLst/>
            </a:prstTxWarp>
          </a:bodyPr>
          <a:lstStyle/>
          <a:p>
            <a:r>
              <a:rPr lang="en-US" altLang="en-US" dirty="0" smtClean="0"/>
              <a:t>Reviewed research progress of member labs</a:t>
            </a:r>
          </a:p>
          <a:p>
            <a:r>
              <a:rPr lang="en-US" altLang="en-US" dirty="0" smtClean="0"/>
              <a:t>Discussed ethical issues surrounding NGS (</a:t>
            </a:r>
            <a:r>
              <a:rPr lang="en-US" altLang="en-US" dirty="0" err="1" smtClean="0"/>
              <a:t>Katsanis</a:t>
            </a:r>
            <a:r>
              <a:rPr lang="en-US" altLang="en-US" dirty="0" smtClean="0"/>
              <a:t>)</a:t>
            </a:r>
          </a:p>
          <a:p>
            <a:r>
              <a:rPr lang="en-US" altLang="en-US" dirty="0" smtClean="0"/>
              <a:t>Nomenclature &amp; Search Strategies:  ENFSI panel created to discuss topic.  We recommend inviting additional representative.</a:t>
            </a:r>
          </a:p>
        </p:txBody>
      </p:sp>
      <p:sp>
        <p:nvSpPr>
          <p:cNvPr id="16387" name="Title 4"/>
          <p:cNvSpPr>
            <a:spLocks noGrp="1"/>
          </p:cNvSpPr>
          <p:nvPr>
            <p:ph type="title"/>
          </p:nvPr>
        </p:nvSpPr>
        <p:spPr>
          <a:xfrm>
            <a:off x="1524000" y="274638"/>
            <a:ext cx="6172200" cy="1143000"/>
          </a:xfrm>
        </p:spPr>
        <p:txBody>
          <a:bodyPr/>
          <a:lstStyle/>
          <a:p>
            <a:r>
              <a:rPr lang="en-US" altLang="en-US" smtClean="0"/>
              <a:t>Activity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0" y="274638"/>
            <a:ext cx="6172200" cy="1143000"/>
          </a:xfrm>
        </p:spPr>
        <p:txBody>
          <a:bodyPr/>
          <a:lstStyle/>
          <a:p>
            <a:r>
              <a:rPr lang="en-US" altLang="en-US" smtClean="0"/>
              <a:t>Member Research</a:t>
            </a:r>
          </a:p>
        </p:txBody>
      </p:sp>
      <p:sp>
        <p:nvSpPr>
          <p:cNvPr id="3" name="Content Placeholder 2"/>
          <p:cNvSpPr>
            <a:spLocks noGrp="1"/>
          </p:cNvSpPr>
          <p:nvPr>
            <p:ph idx="1"/>
          </p:nvPr>
        </p:nvSpPr>
        <p:spPr bwMode="auto"/>
        <p:txBody>
          <a:bodyPr wrap="square" numCol="1" anchor="t" anchorCtr="0" compatLnSpc="1">
            <a:prstTxWarp prst="textNoShape">
              <a:avLst/>
            </a:prstTxWarp>
          </a:bodyPr>
          <a:lstStyle/>
          <a:p>
            <a:r>
              <a:rPr lang="en-US" altLang="en-US" smtClean="0"/>
              <a:t>Battelle inter-lab study (about to begin)</a:t>
            </a:r>
          </a:p>
          <a:p>
            <a:r>
              <a:rPr lang="en-US" altLang="en-US" smtClean="0"/>
              <a:t>Body fluid ID combined with DNA type</a:t>
            </a:r>
          </a:p>
          <a:p>
            <a:r>
              <a:rPr lang="en-US" altLang="en-US" smtClean="0"/>
              <a:t>mtDNA assays (CR, full genome)</a:t>
            </a:r>
          </a:p>
          <a:p>
            <a:r>
              <a:rPr lang="en-US" altLang="en-US" smtClean="0"/>
              <a:t>“Fusion” NGS kit evaluation</a:t>
            </a:r>
          </a:p>
          <a:p>
            <a:r>
              <a:rPr lang="en-US" altLang="en-US" smtClean="0"/>
              <a:t>Beta test of Forens-Seq Kit (Illumina – STRs, phenotypic and ancestry SNPs)</a:t>
            </a:r>
          </a:p>
          <a:p>
            <a:r>
              <a:rPr lang="en-US" altLang="en-US" smtClean="0"/>
              <a:t>Basic research</a:t>
            </a:r>
          </a:p>
          <a:p>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Future Directions</a:t>
            </a:r>
          </a:p>
        </p:txBody>
      </p:sp>
      <p:sp>
        <p:nvSpPr>
          <p:cNvPr id="18435" name="Content Placeholder 2"/>
          <p:cNvSpPr>
            <a:spLocks noGrp="1"/>
          </p:cNvSpPr>
          <p:nvPr>
            <p:ph idx="1"/>
          </p:nvPr>
        </p:nvSpPr>
        <p:spPr bwMode="auto"/>
        <p:txBody>
          <a:bodyPr wrap="square" numCol="1" anchor="t" anchorCtr="0" compatLnSpc="1">
            <a:prstTxWarp prst="textNoShape">
              <a:avLst/>
            </a:prstTxWarp>
          </a:bodyPr>
          <a:lstStyle/>
          <a:p>
            <a:r>
              <a:rPr lang="en-US" altLang="en-US" dirty="0" smtClean="0"/>
              <a:t>FSI-G issue with NGS article(s) in July 2015</a:t>
            </a:r>
          </a:p>
          <a:p>
            <a:r>
              <a:rPr lang="en-US" altLang="en-US" dirty="0" smtClean="0"/>
              <a:t>Nomenclature (in coordination with ENFSI)</a:t>
            </a:r>
          </a:p>
          <a:p>
            <a:r>
              <a:rPr lang="en-US" altLang="en-US" dirty="0" smtClean="0"/>
              <a:t>CODIS discussions</a:t>
            </a:r>
          </a:p>
          <a:p>
            <a:pPr lvl="1"/>
            <a:r>
              <a:rPr lang="en-US" altLang="en-US" dirty="0" smtClean="0"/>
              <a:t>Loci?</a:t>
            </a:r>
          </a:p>
          <a:p>
            <a:pPr lvl="1"/>
            <a:r>
              <a:rPr lang="en-US" altLang="en-US" dirty="0" smtClean="0"/>
              <a:t>Searching strategies?</a:t>
            </a:r>
          </a:p>
          <a:p>
            <a:r>
              <a:rPr lang="en-US" altLang="en-US" dirty="0" smtClean="0"/>
              <a:t>Member survey of issues to be addressed prior to implementation of NGS in crime labs</a:t>
            </a:r>
          </a:p>
          <a:p>
            <a:endParaRPr lang="en-US" alt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p:cNvSpPr>
          <p:nvPr>
            <p:ph type="body" idx="4294967295"/>
          </p:nvPr>
        </p:nvSpPr>
        <p:spPr bwMode="auto">
          <a:xfrm>
            <a:off x="990600" y="2057400"/>
            <a:ext cx="7391400" cy="3581400"/>
          </a:xfrm>
          <a:solidFill>
            <a:srgbClr val="D9D9D9"/>
          </a:solidFill>
        </p:spPr>
        <p:txBody>
          <a:bodyPr wrap="square" numCol="1" anchor="t" anchorCtr="0" compatLnSpc="1">
            <a:prstTxWarp prst="textNoShape">
              <a:avLst/>
            </a:prstTxWarp>
            <a:normAutofit/>
          </a:bodyPr>
          <a:lstStyle/>
          <a:p>
            <a:pPr algn="ctr">
              <a:buNone/>
            </a:pPr>
            <a:r>
              <a:rPr lang="en-US" sz="3600" dirty="0" smtClean="0"/>
              <a:t>SWGDAM Chair</a:t>
            </a:r>
          </a:p>
          <a:p>
            <a:pPr algn="ctr">
              <a:buNone/>
            </a:pPr>
            <a:r>
              <a:rPr lang="en-US" sz="3600" dirty="0" smtClean="0"/>
              <a:t>Tony Onorato</a:t>
            </a:r>
          </a:p>
          <a:p>
            <a:pPr algn="ctr">
              <a:buNone/>
            </a:pPr>
            <a:r>
              <a:rPr lang="en-US" sz="3600" dirty="0" smtClean="0"/>
              <a:t>202-369-2389</a:t>
            </a:r>
          </a:p>
          <a:p>
            <a:pPr algn="ctr">
              <a:buNone/>
            </a:pPr>
            <a:r>
              <a:rPr lang="en-US" sz="3600" u="sng" dirty="0" smtClean="0">
                <a:hlinkClick r:id="rId3"/>
              </a:rPr>
              <a:t>Anthony.Onorato@ic.fbi.gov</a:t>
            </a:r>
            <a:endParaRPr lang="en-US" sz="3600" u="sng" dirty="0" smtClean="0"/>
          </a:p>
          <a:p>
            <a:pPr algn="ctr">
              <a:buNone/>
            </a:pPr>
            <a:endParaRPr lang="en-US" sz="1600" u="sng" dirty="0" smtClean="0"/>
          </a:p>
          <a:p>
            <a:pPr algn="ctr">
              <a:buNone/>
            </a:pPr>
            <a:endParaRPr lang="en-US" sz="1600" u="sng" dirty="0" smtClean="0"/>
          </a:p>
        </p:txBody>
      </p:sp>
      <p:sp>
        <p:nvSpPr>
          <p:cNvPr id="4" name="Text Box 5"/>
          <p:cNvSpPr txBox="1">
            <a:spLocks noChangeArrowheads="1"/>
          </p:cNvSpPr>
          <p:nvPr/>
        </p:nvSpPr>
        <p:spPr bwMode="auto">
          <a:xfrm>
            <a:off x="1828800" y="381000"/>
            <a:ext cx="6477000" cy="830997"/>
          </a:xfrm>
          <a:prstGeom prst="rect">
            <a:avLst/>
          </a:prstGeom>
          <a:noFill/>
          <a:ln w="9525">
            <a:noFill/>
            <a:miter lim="800000"/>
            <a:headEnd/>
            <a:tailEnd/>
          </a:ln>
        </p:spPr>
        <p:txBody>
          <a:bodyPr>
            <a:spAutoFit/>
          </a:bodyPr>
          <a:lstStyle/>
          <a:p>
            <a:pPr algn="ctr">
              <a:spcBef>
                <a:spcPct val="50000"/>
              </a:spcBef>
            </a:pPr>
            <a:r>
              <a:rPr lang="en-US" sz="4800" b="1" dirty="0" smtClean="0"/>
              <a:t>SWGDAM Contact </a:t>
            </a:r>
            <a:endParaRPr lang="en-US" sz="4800" b="1" dirty="0"/>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idx="4294967295"/>
          </p:nvPr>
        </p:nvSpPr>
        <p:spPr bwMode="auto">
          <a:xfrm>
            <a:off x="685800" y="1524000"/>
            <a:ext cx="7772400" cy="5029200"/>
          </a:xfrm>
          <a:solidFill>
            <a:srgbClr val="D9D9D9"/>
          </a:solidFill>
        </p:spPr>
        <p:txBody>
          <a:bodyPr wrap="square" numCol="1" anchor="t" anchorCtr="0" compatLnSpc="1">
            <a:prstTxWarp prst="textNoShape">
              <a:avLst/>
            </a:prstTxWarp>
            <a:normAutofit fontScale="40000" lnSpcReduction="20000"/>
          </a:bodyPr>
          <a:lstStyle/>
          <a:p>
            <a:pPr marL="342900" lvl="1" indent="-342900">
              <a:buFont typeface="Arial" charset="0"/>
              <a:buChar char="•"/>
            </a:pPr>
            <a:endParaRPr lang="en-US" sz="1600" dirty="0" smtClean="0"/>
          </a:p>
          <a:p>
            <a:pPr marL="342900" lvl="1" indent="-342900">
              <a:buFont typeface="Arial" charset="0"/>
              <a:buChar char="•"/>
            </a:pPr>
            <a:r>
              <a:rPr lang="en-US" sz="7200" i="1" dirty="0" smtClean="0"/>
              <a:t>The SWGDAM Guidelines for the Collection and Serological Examination of Biological Evidence</a:t>
            </a:r>
            <a:r>
              <a:rPr lang="en-US" sz="7200" dirty="0" smtClean="0"/>
              <a:t>  are available on the SWGDAM web site.</a:t>
            </a:r>
          </a:p>
          <a:p>
            <a:pPr marL="342900" lvl="1" indent="-342900">
              <a:buFont typeface="Arial" charset="0"/>
              <a:buChar char="•"/>
            </a:pPr>
            <a:r>
              <a:rPr lang="en-US" sz="7200" dirty="0" smtClean="0"/>
              <a:t>The Serology Guidelines were approved by the membership and posted for public comment during December 2014/January 2015.</a:t>
            </a:r>
          </a:p>
          <a:p>
            <a:pPr marL="342900" lvl="1" indent="-342900">
              <a:buFont typeface="Arial" charset="0"/>
              <a:buChar char="•"/>
            </a:pPr>
            <a:r>
              <a:rPr lang="en-US" sz="7200" dirty="0" smtClean="0"/>
              <a:t>The SWGDAM Executive Board approved the Serology Guidelines with minor revisions to address the public comments at the January SWGDAM meeting.</a:t>
            </a:r>
          </a:p>
          <a:p>
            <a:pPr marL="342900" lvl="1" indent="-342900">
              <a:buFont typeface="Arial" charset="0"/>
              <a:buChar char="•"/>
            </a:pPr>
            <a:endParaRPr lang="en-US" sz="7200" dirty="0"/>
          </a:p>
        </p:txBody>
      </p:sp>
      <p:sp>
        <p:nvSpPr>
          <p:cNvPr id="5" name="Text Box 5"/>
          <p:cNvSpPr txBox="1">
            <a:spLocks noChangeArrowheads="1"/>
          </p:cNvSpPr>
          <p:nvPr/>
        </p:nvSpPr>
        <p:spPr bwMode="auto">
          <a:xfrm>
            <a:off x="1828800" y="381000"/>
            <a:ext cx="6629400" cy="830997"/>
          </a:xfrm>
          <a:prstGeom prst="rect">
            <a:avLst/>
          </a:prstGeom>
          <a:noFill/>
          <a:ln w="9525">
            <a:noFill/>
            <a:miter lim="800000"/>
            <a:headEnd/>
            <a:tailEnd/>
          </a:ln>
        </p:spPr>
        <p:txBody>
          <a:bodyPr wrap="square">
            <a:spAutoFit/>
          </a:bodyPr>
          <a:lstStyle/>
          <a:p>
            <a:pPr algn="ctr">
              <a:spcBef>
                <a:spcPct val="50000"/>
              </a:spcBef>
            </a:pPr>
            <a:r>
              <a:rPr lang="en-US" sz="4800" b="1" dirty="0" smtClean="0"/>
              <a:t>Serology Guidelines</a:t>
            </a:r>
            <a:endParaRPr lang="en-US" sz="4800" b="1" dirty="0"/>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a:xfrm>
            <a:off x="9601200" y="381000"/>
            <a:ext cx="7772400" cy="228600"/>
          </a:xfrm>
        </p:spPr>
        <p:txBody>
          <a:bodyPr/>
          <a:lstStyle/>
          <a:p>
            <a:endParaRPr lang="en-US" dirty="0" smtClean="0"/>
          </a:p>
        </p:txBody>
      </p:sp>
      <p:sp>
        <p:nvSpPr>
          <p:cNvPr id="46082" name="Rectangle 3"/>
          <p:cNvSpPr>
            <a:spLocks noGrp="1"/>
          </p:cNvSpPr>
          <p:nvPr>
            <p:ph type="body" idx="4294967295"/>
          </p:nvPr>
        </p:nvSpPr>
        <p:spPr bwMode="auto">
          <a:xfrm>
            <a:off x="685800" y="1447800"/>
            <a:ext cx="7772400" cy="4495800"/>
          </a:xfrm>
          <a:solidFill>
            <a:srgbClr val="D9D9D9"/>
          </a:solidFill>
        </p:spPr>
        <p:txBody>
          <a:bodyPr wrap="square" numCol="1" anchor="ctr" anchorCtr="0" compatLnSpc="1">
            <a:prstTxWarp prst="textNoShape">
              <a:avLst/>
            </a:prstTxWarp>
          </a:bodyPr>
          <a:lstStyle/>
          <a:p>
            <a:pPr algn="ctr">
              <a:buFont typeface="Arial" charset="0"/>
              <a:buNone/>
            </a:pPr>
            <a:r>
              <a:rPr lang="en-US" sz="8800" dirty="0" smtClean="0"/>
              <a:t>Website</a:t>
            </a:r>
          </a:p>
          <a:p>
            <a:pPr>
              <a:buFont typeface="Arial" charset="0"/>
              <a:buNone/>
            </a:pPr>
            <a:endParaRPr lang="en-US" sz="2800" dirty="0" smtClean="0">
              <a:solidFill>
                <a:schemeClr val="folHlink"/>
              </a:solidFill>
            </a:endParaRPr>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a:xfrm>
            <a:off x="1447800" y="152400"/>
            <a:ext cx="7315200" cy="1143000"/>
          </a:xfrm>
        </p:spPr>
        <p:txBody>
          <a:bodyPr/>
          <a:lstStyle/>
          <a:p>
            <a:pPr algn="l" eaLnBrk="1" hangingPunct="1"/>
            <a:r>
              <a:rPr lang="en-US" dirty="0" smtClean="0">
                <a:solidFill>
                  <a:schemeClr val="accent2"/>
                </a:solidFill>
              </a:rPr>
              <a:t>  </a:t>
            </a:r>
            <a:endParaRPr lang="en-US" sz="4800" dirty="0" smtClean="0">
              <a:solidFill>
                <a:schemeClr val="accent2"/>
              </a:solidFill>
            </a:endParaRPr>
          </a:p>
        </p:txBody>
      </p:sp>
      <p:sp>
        <p:nvSpPr>
          <p:cNvPr id="31746" name="Rectangle 3"/>
          <p:cNvSpPr>
            <a:spLocks noGrp="1"/>
          </p:cNvSpPr>
          <p:nvPr>
            <p:ph type="body" idx="4294967295"/>
          </p:nvPr>
        </p:nvSpPr>
        <p:spPr bwMode="auto">
          <a:xfrm>
            <a:off x="0" y="0"/>
            <a:ext cx="9144000" cy="6858000"/>
          </a:xfrm>
          <a:solidFill>
            <a:srgbClr val="D9D9D9"/>
          </a:solidFill>
        </p:spPr>
        <p:txBody>
          <a:bodyPr wrap="square" numCol="1" anchor="t" anchorCtr="0" compatLnSpc="1">
            <a:prstTxWarp prst="textNoShape">
              <a:avLst/>
            </a:prstTxWarp>
            <a:normAutofit/>
          </a:bodyPr>
          <a:lstStyle/>
          <a:p>
            <a:pPr lvl="1">
              <a:lnSpc>
                <a:spcPct val="90000"/>
              </a:lnSpc>
            </a:pPr>
            <a:endParaRPr lang="en-US" dirty="0" smtClean="0"/>
          </a:p>
          <a:p>
            <a:pPr lvl="1" eaLnBrk="1" hangingPunct="1">
              <a:lnSpc>
                <a:spcPct val="90000"/>
              </a:lnSpc>
              <a:buNone/>
            </a:pPr>
            <a:endParaRPr lang="en-US" dirty="0" smtClean="0">
              <a:solidFill>
                <a:schemeClr val="folHlink"/>
              </a:solidFill>
            </a:endParaRPr>
          </a:p>
        </p:txBody>
      </p:sp>
      <p:sp>
        <p:nvSpPr>
          <p:cNvPr id="31748" name="Text Box 5"/>
          <p:cNvSpPr txBox="1">
            <a:spLocks noChangeArrowheads="1"/>
          </p:cNvSpPr>
          <p:nvPr/>
        </p:nvSpPr>
        <p:spPr bwMode="auto">
          <a:xfrm>
            <a:off x="2209800" y="1219200"/>
            <a:ext cx="6477000" cy="366713"/>
          </a:xfrm>
          <a:prstGeom prst="rect">
            <a:avLst/>
          </a:prstGeom>
          <a:noFill/>
          <a:ln w="9525">
            <a:noFill/>
            <a:miter lim="800000"/>
            <a:headEnd/>
            <a:tailEnd/>
          </a:ln>
        </p:spPr>
        <p:txBody>
          <a:bodyPr>
            <a:spAutoFit/>
          </a:bodyPr>
          <a:lstStyle/>
          <a:p>
            <a:pPr>
              <a:spcBef>
                <a:spcPct val="50000"/>
              </a:spcBef>
            </a:pPr>
            <a:r>
              <a:rPr lang="en-US" dirty="0"/>
              <a:t>              </a:t>
            </a:r>
          </a:p>
        </p:txBody>
      </p:sp>
      <p:sp>
        <p:nvSpPr>
          <p:cNvPr id="7" name="Text Box 5"/>
          <p:cNvSpPr txBox="1">
            <a:spLocks noChangeArrowheads="1"/>
          </p:cNvSpPr>
          <p:nvPr/>
        </p:nvSpPr>
        <p:spPr bwMode="auto">
          <a:xfrm>
            <a:off x="381000" y="228600"/>
            <a:ext cx="8305800" cy="1938992"/>
          </a:xfrm>
          <a:prstGeom prst="rect">
            <a:avLst/>
          </a:prstGeom>
          <a:noFill/>
          <a:ln w="9525">
            <a:noFill/>
            <a:miter lim="800000"/>
            <a:headEnd/>
            <a:tailEnd/>
          </a:ln>
        </p:spPr>
        <p:txBody>
          <a:bodyPr wrap="square">
            <a:spAutoFit/>
          </a:bodyPr>
          <a:lstStyle/>
          <a:p>
            <a:pPr algn="ctr">
              <a:spcBef>
                <a:spcPct val="50000"/>
              </a:spcBef>
            </a:pPr>
            <a:r>
              <a:rPr lang="en-US" sz="4800" b="1" dirty="0" smtClean="0">
                <a:hlinkClick r:id="rId3"/>
              </a:rPr>
              <a:t>www.swgdam.org</a:t>
            </a:r>
            <a:endParaRPr lang="en-US" sz="4800" b="1" dirty="0" smtClean="0"/>
          </a:p>
          <a:p>
            <a:pPr algn="ctr">
              <a:spcBef>
                <a:spcPct val="50000"/>
              </a:spcBef>
            </a:pPr>
            <a:endParaRPr lang="en-US" sz="4800" b="1" dirty="0"/>
          </a:p>
        </p:txBody>
      </p:sp>
      <p:pic>
        <p:nvPicPr>
          <p:cNvPr id="8" name="Picture 7"/>
          <p:cNvPicPr/>
          <p:nvPr/>
        </p:nvPicPr>
        <p:blipFill>
          <a:blip r:embed="rId4" cstate="print"/>
          <a:srcRect/>
          <a:stretch>
            <a:fillRect/>
          </a:stretch>
        </p:blipFill>
        <p:spPr bwMode="auto">
          <a:xfrm>
            <a:off x="495300" y="1585913"/>
            <a:ext cx="8153400" cy="4814887"/>
          </a:xfrm>
          <a:prstGeom prst="rect">
            <a:avLst/>
          </a:prstGeom>
          <a:noFill/>
          <a:ln w="9525">
            <a:noFill/>
            <a:miter lim="800000"/>
            <a:headEnd/>
            <a:tailEnd/>
          </a:ln>
        </p:spPr>
      </p:pic>
      <p:sp>
        <p:nvSpPr>
          <p:cNvPr id="3" name="Right Arrow 2"/>
          <p:cNvSpPr/>
          <p:nvPr/>
        </p:nvSpPr>
        <p:spPr>
          <a:xfrm>
            <a:off x="5584371" y="2819400"/>
            <a:ext cx="342900" cy="15430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ight Arrow 10"/>
          <p:cNvSpPr/>
          <p:nvPr/>
        </p:nvSpPr>
        <p:spPr>
          <a:xfrm>
            <a:off x="5584371" y="3167364"/>
            <a:ext cx="381000" cy="155911"/>
          </a:xfrm>
          <a:prstGeom prst="rightArrow">
            <a:avLst>
              <a:gd name="adj1" fmla="val 50000"/>
              <a:gd name="adj2" fmla="val 6242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a:xfrm>
            <a:off x="9601200" y="381000"/>
            <a:ext cx="7772400" cy="228600"/>
          </a:xfrm>
        </p:spPr>
        <p:txBody>
          <a:bodyPr/>
          <a:lstStyle/>
          <a:p>
            <a:endParaRPr lang="en-US" smtClean="0"/>
          </a:p>
        </p:txBody>
      </p:sp>
      <p:sp>
        <p:nvSpPr>
          <p:cNvPr id="46082" name="Rectangle 3"/>
          <p:cNvSpPr>
            <a:spLocks noGrp="1"/>
          </p:cNvSpPr>
          <p:nvPr>
            <p:ph type="body" idx="4294967295"/>
          </p:nvPr>
        </p:nvSpPr>
        <p:spPr bwMode="auto">
          <a:xfrm>
            <a:off x="685800" y="1447800"/>
            <a:ext cx="7772400" cy="4495800"/>
          </a:xfrm>
          <a:solidFill>
            <a:srgbClr val="D9D9D9"/>
          </a:solidFill>
        </p:spPr>
        <p:txBody>
          <a:bodyPr wrap="square" numCol="1" anchor="t" anchorCtr="0" compatLnSpc="1">
            <a:prstTxWarp prst="textNoShape">
              <a:avLst/>
            </a:prstTxWarp>
          </a:bodyPr>
          <a:lstStyle/>
          <a:p>
            <a:pPr algn="ctr">
              <a:buFont typeface="Arial" charset="0"/>
              <a:buNone/>
            </a:pPr>
            <a:endParaRPr lang="en-US" sz="3600" b="1" dirty="0" smtClean="0"/>
          </a:p>
          <a:p>
            <a:pPr algn="ctr">
              <a:buFont typeface="Arial" charset="0"/>
              <a:buNone/>
            </a:pPr>
            <a:r>
              <a:rPr lang="en-US" sz="8800" dirty="0" smtClean="0"/>
              <a:t>Committee Updates</a:t>
            </a:r>
          </a:p>
          <a:p>
            <a:pPr>
              <a:buFont typeface="Arial" charset="0"/>
              <a:buNone/>
            </a:pPr>
            <a:endParaRPr lang="en-US" sz="2800" dirty="0" smtClean="0">
              <a:solidFill>
                <a:schemeClr val="folHlink"/>
              </a:solidFill>
            </a:endParaRP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16822</TotalTime>
  <Words>2378</Words>
  <Application>Microsoft Office PowerPoint</Application>
  <PresentationFormat>On-screen Show (4:3)</PresentationFormat>
  <Paragraphs>354</Paragraphs>
  <Slides>53</Slides>
  <Notes>44</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2_Default Design</vt:lpstr>
      <vt:lpstr>Slide 1</vt:lpstr>
      <vt:lpstr>Slide 2</vt:lpstr>
      <vt:lpstr>Slide 3</vt:lpstr>
      <vt:lpstr>Slide 4</vt:lpstr>
      <vt:lpstr>Slide 5</vt:lpstr>
      <vt:lpstr>Slide 6</vt:lpstr>
      <vt:lpstr>Slide 7</vt:lpstr>
      <vt:lpstr>  </vt:lpstr>
      <vt:lpstr>Slide 9</vt:lpstr>
      <vt:lpstr>Slide 10</vt:lpstr>
      <vt:lpstr>Slide 11</vt:lpstr>
      <vt:lpstr>Slide 12</vt:lpstr>
      <vt:lpstr>Autosomal STR Interpretation Goals/Objectives</vt:lpstr>
      <vt:lpstr>Autosomal STR Interpretation Tasks/Accomplishments </vt:lpstr>
      <vt:lpstr>Document Reformatting</vt:lpstr>
      <vt:lpstr>A Visual Executive Summary</vt:lpstr>
      <vt:lpstr>A Few of the “Fundamental Tenets” (can be adopted into future QAS revisions)</vt:lpstr>
      <vt:lpstr>Autosomal STR Interpretation Pending/Outstanding Issues</vt:lpstr>
      <vt:lpstr>Slide 19</vt:lpstr>
      <vt:lpstr>CODIS Committee</vt:lpstr>
      <vt:lpstr>CODIS Committee</vt:lpstr>
      <vt:lpstr>Slide 22</vt:lpstr>
      <vt:lpstr>EDMI Committee Tasks</vt:lpstr>
      <vt:lpstr>Contamination Prevention</vt:lpstr>
      <vt:lpstr>Content</vt:lpstr>
      <vt:lpstr>Considerations</vt:lpstr>
      <vt:lpstr>Considerations</vt:lpstr>
      <vt:lpstr>Next steps</vt:lpstr>
      <vt:lpstr>Slide 29</vt:lpstr>
      <vt:lpstr>Committee Goals/Objectives</vt:lpstr>
      <vt:lpstr>Committee Tasks/Accomplishments of Mtg</vt:lpstr>
      <vt:lpstr>Committee Tasks/Accomplishments </vt:lpstr>
      <vt:lpstr>Committee Pending/Outstanding Issues</vt:lpstr>
      <vt:lpstr>Slide 34</vt:lpstr>
      <vt:lpstr>Activities</vt:lpstr>
      <vt:lpstr>Brainstorming</vt:lpstr>
      <vt:lpstr>Brainstorming</vt:lpstr>
      <vt:lpstr>Brainstorming</vt:lpstr>
      <vt:lpstr>NIST R-DNA Maturity Assessment Initial Results</vt:lpstr>
      <vt:lpstr>Slide 40</vt:lpstr>
      <vt:lpstr>Slide 41</vt:lpstr>
      <vt:lpstr>Committee Goals/Objectives</vt:lpstr>
      <vt:lpstr>Committee Tasks/Accomplishments of Mtg</vt:lpstr>
      <vt:lpstr>Committee Pending/Outstanding Issues</vt:lpstr>
      <vt:lpstr>Committee Pending/Outstanding Issues</vt:lpstr>
      <vt:lpstr>Slide 46</vt:lpstr>
      <vt:lpstr>Working Group Tasks/Accomplishments of Mtg</vt:lpstr>
      <vt:lpstr>Slide 48</vt:lpstr>
      <vt:lpstr>Tasks</vt:lpstr>
      <vt:lpstr>Activity</vt:lpstr>
      <vt:lpstr>Member Research</vt:lpstr>
      <vt:lpstr>Future Directions</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drhares</dc:creator>
  <cp:lastModifiedBy>Anthony J. Onorato</cp:lastModifiedBy>
  <cp:revision>1025</cp:revision>
  <dcterms:created xsi:type="dcterms:W3CDTF">2006-08-16T00:00:00Z</dcterms:created>
  <dcterms:modified xsi:type="dcterms:W3CDTF">2015-03-04T12:31:39Z</dcterms:modified>
</cp:coreProperties>
</file>